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5"/>
  </p:notesMasterIdLst>
  <p:sldIdLst>
    <p:sldId id="256" r:id="rId2"/>
    <p:sldId id="335" r:id="rId3"/>
    <p:sldId id="399" r:id="rId4"/>
    <p:sldId id="400" r:id="rId5"/>
    <p:sldId id="401" r:id="rId6"/>
    <p:sldId id="402" r:id="rId7"/>
    <p:sldId id="403" r:id="rId8"/>
    <p:sldId id="404" r:id="rId9"/>
    <p:sldId id="398" r:id="rId10"/>
    <p:sldId id="405" r:id="rId11"/>
    <p:sldId id="406" r:id="rId12"/>
    <p:sldId id="407" r:id="rId13"/>
    <p:sldId id="408" r:id="rId14"/>
    <p:sldId id="409" r:id="rId15"/>
    <p:sldId id="410" r:id="rId16"/>
    <p:sldId id="411" r:id="rId17"/>
    <p:sldId id="412" r:id="rId18"/>
    <p:sldId id="413" r:id="rId19"/>
    <p:sldId id="414" r:id="rId20"/>
    <p:sldId id="415" r:id="rId21"/>
    <p:sldId id="416" r:id="rId22"/>
    <p:sldId id="417" r:id="rId23"/>
    <p:sldId id="418"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84"/>
    <p:restoredTop sz="96143"/>
  </p:normalViewPr>
  <p:slideViewPr>
    <p:cSldViewPr snapToGrid="0">
      <p:cViewPr varScale="1">
        <p:scale>
          <a:sx n="117" d="100"/>
          <a:sy n="117" d="100"/>
        </p:scale>
        <p:origin x="592"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C13B93F-3E2A-C74F-BFEA-D26690FE2488}" type="datetimeFigureOut">
              <a:rPr lang="en-US" smtClean="0"/>
              <a:t>2/25/25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CF94C52-17AB-5243-9EED-E9B9384B3209}" type="slidenum">
              <a:rPr lang="en-US" smtClean="0"/>
              <a:t>‹#›</a:t>
            </a:fld>
            <a:endParaRPr lang="en-US"/>
          </a:p>
        </p:txBody>
      </p:sp>
    </p:spTree>
    <p:extLst>
      <p:ext uri="{BB962C8B-B14F-4D97-AF65-F5344CB8AC3E}">
        <p14:creationId xmlns:p14="http://schemas.microsoft.com/office/powerpoint/2010/main" val="42289360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CF94C52-17AB-5243-9EED-E9B9384B3209}" type="slidenum">
              <a:rPr lang="en-US" smtClean="0"/>
              <a:t>2</a:t>
            </a:fld>
            <a:endParaRPr lang="en-US"/>
          </a:p>
        </p:txBody>
      </p:sp>
    </p:spTree>
    <p:extLst>
      <p:ext uri="{BB962C8B-B14F-4D97-AF65-F5344CB8AC3E}">
        <p14:creationId xmlns:p14="http://schemas.microsoft.com/office/powerpoint/2010/main" val="30036380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CF94C52-17AB-5243-9EED-E9B9384B3209}" type="slidenum">
              <a:rPr lang="en-US" smtClean="0"/>
              <a:t>18</a:t>
            </a:fld>
            <a:endParaRPr lang="en-US"/>
          </a:p>
        </p:txBody>
      </p:sp>
    </p:spTree>
    <p:extLst>
      <p:ext uri="{BB962C8B-B14F-4D97-AF65-F5344CB8AC3E}">
        <p14:creationId xmlns:p14="http://schemas.microsoft.com/office/powerpoint/2010/main" val="17360654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122363"/>
            <a:ext cx="103632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9F9AE07-89C6-F443-97AC-F6CE14E72020}" type="datetimeFigureOut">
              <a:rPr lang="en-US" smtClean="0"/>
              <a:t>2/25/25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11F1EA7-ED5E-A14A-A819-62E43F955FCB}" type="slidenum">
              <a:rPr lang="en-US" smtClean="0"/>
              <a:t>‹#›</a:t>
            </a:fld>
            <a:endParaRPr lang="en-US"/>
          </a:p>
        </p:txBody>
      </p:sp>
    </p:spTree>
    <p:extLst>
      <p:ext uri="{BB962C8B-B14F-4D97-AF65-F5344CB8AC3E}">
        <p14:creationId xmlns:p14="http://schemas.microsoft.com/office/powerpoint/2010/main" val="23526588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9F9AE07-89C6-F443-97AC-F6CE14E72020}" type="datetimeFigureOut">
              <a:rPr lang="en-US" smtClean="0"/>
              <a:t>2/25/25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11F1EA7-ED5E-A14A-A819-62E43F955FCB}" type="slidenum">
              <a:rPr lang="en-US" smtClean="0"/>
              <a:t>‹#›</a:t>
            </a:fld>
            <a:endParaRPr lang="en-US"/>
          </a:p>
        </p:txBody>
      </p:sp>
    </p:spTree>
    <p:extLst>
      <p:ext uri="{BB962C8B-B14F-4D97-AF65-F5344CB8AC3E}">
        <p14:creationId xmlns:p14="http://schemas.microsoft.com/office/powerpoint/2010/main" val="10513665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9F9AE07-89C6-F443-97AC-F6CE14E72020}" type="datetimeFigureOut">
              <a:rPr lang="en-US" smtClean="0"/>
              <a:t>2/25/25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11F1EA7-ED5E-A14A-A819-62E43F955FCB}" type="slidenum">
              <a:rPr lang="en-US" smtClean="0"/>
              <a:t>‹#›</a:t>
            </a:fld>
            <a:endParaRPr lang="en-US"/>
          </a:p>
        </p:txBody>
      </p:sp>
    </p:spTree>
    <p:extLst>
      <p:ext uri="{BB962C8B-B14F-4D97-AF65-F5344CB8AC3E}">
        <p14:creationId xmlns:p14="http://schemas.microsoft.com/office/powerpoint/2010/main" val="29148899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9F9AE07-89C6-F443-97AC-F6CE14E72020}" type="datetimeFigureOut">
              <a:rPr lang="en-US" smtClean="0"/>
              <a:t>2/25/25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11F1EA7-ED5E-A14A-A819-62E43F955FCB}" type="slidenum">
              <a:rPr lang="en-US" smtClean="0"/>
              <a:t>‹#›</a:t>
            </a:fld>
            <a:endParaRPr lang="en-US"/>
          </a:p>
        </p:txBody>
      </p:sp>
    </p:spTree>
    <p:extLst>
      <p:ext uri="{BB962C8B-B14F-4D97-AF65-F5344CB8AC3E}">
        <p14:creationId xmlns:p14="http://schemas.microsoft.com/office/powerpoint/2010/main" val="9682650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1" y="4589465"/>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9F9AE07-89C6-F443-97AC-F6CE14E72020}" type="datetimeFigureOut">
              <a:rPr lang="en-US" smtClean="0"/>
              <a:t>2/25/25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11F1EA7-ED5E-A14A-A819-62E43F955FCB}" type="slidenum">
              <a:rPr lang="en-US" smtClean="0"/>
              <a:t>‹#›</a:t>
            </a:fld>
            <a:endParaRPr lang="en-US"/>
          </a:p>
        </p:txBody>
      </p:sp>
    </p:spTree>
    <p:extLst>
      <p:ext uri="{BB962C8B-B14F-4D97-AF65-F5344CB8AC3E}">
        <p14:creationId xmlns:p14="http://schemas.microsoft.com/office/powerpoint/2010/main" val="30523846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9F9AE07-89C6-F443-97AC-F6CE14E72020}" type="datetimeFigureOut">
              <a:rPr lang="en-US" smtClean="0"/>
              <a:t>2/25/25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11F1EA7-ED5E-A14A-A819-62E43F955FCB}" type="slidenum">
              <a:rPr lang="en-US" smtClean="0"/>
              <a:t>‹#›</a:t>
            </a:fld>
            <a:endParaRPr lang="en-US"/>
          </a:p>
        </p:txBody>
      </p:sp>
    </p:spTree>
    <p:extLst>
      <p:ext uri="{BB962C8B-B14F-4D97-AF65-F5344CB8AC3E}">
        <p14:creationId xmlns:p14="http://schemas.microsoft.com/office/powerpoint/2010/main" val="23633424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1"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9F9AE07-89C6-F443-97AC-F6CE14E72020}" type="datetimeFigureOut">
              <a:rPr lang="en-US" smtClean="0"/>
              <a:t>2/25/25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11F1EA7-ED5E-A14A-A819-62E43F955FCB}" type="slidenum">
              <a:rPr lang="en-US" smtClean="0"/>
              <a:t>‹#›</a:t>
            </a:fld>
            <a:endParaRPr lang="en-US"/>
          </a:p>
        </p:txBody>
      </p:sp>
    </p:spTree>
    <p:extLst>
      <p:ext uri="{BB962C8B-B14F-4D97-AF65-F5344CB8AC3E}">
        <p14:creationId xmlns:p14="http://schemas.microsoft.com/office/powerpoint/2010/main" val="3100781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9F9AE07-89C6-F443-97AC-F6CE14E72020}" type="datetimeFigureOut">
              <a:rPr lang="en-US" smtClean="0"/>
              <a:t>2/25/25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11F1EA7-ED5E-A14A-A819-62E43F955FCB}" type="slidenum">
              <a:rPr lang="en-US" smtClean="0"/>
              <a:t>‹#›</a:t>
            </a:fld>
            <a:endParaRPr lang="en-US"/>
          </a:p>
        </p:txBody>
      </p:sp>
    </p:spTree>
    <p:extLst>
      <p:ext uri="{BB962C8B-B14F-4D97-AF65-F5344CB8AC3E}">
        <p14:creationId xmlns:p14="http://schemas.microsoft.com/office/powerpoint/2010/main" val="24740919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9F9AE07-89C6-F443-97AC-F6CE14E72020}" type="datetimeFigureOut">
              <a:rPr lang="en-US" smtClean="0"/>
              <a:t>2/25/25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11F1EA7-ED5E-A14A-A819-62E43F955FCB}" type="slidenum">
              <a:rPr lang="en-US" smtClean="0"/>
              <a:t>‹#›</a:t>
            </a:fld>
            <a:endParaRPr lang="en-US"/>
          </a:p>
        </p:txBody>
      </p:sp>
    </p:spTree>
    <p:extLst>
      <p:ext uri="{BB962C8B-B14F-4D97-AF65-F5344CB8AC3E}">
        <p14:creationId xmlns:p14="http://schemas.microsoft.com/office/powerpoint/2010/main" val="8520593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9F9AE07-89C6-F443-97AC-F6CE14E72020}" type="datetimeFigureOut">
              <a:rPr lang="en-US" smtClean="0"/>
              <a:t>2/25/25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11F1EA7-ED5E-A14A-A819-62E43F955FCB}" type="slidenum">
              <a:rPr lang="en-US" smtClean="0"/>
              <a:t>‹#›</a:t>
            </a:fld>
            <a:endParaRPr lang="en-US"/>
          </a:p>
        </p:txBody>
      </p:sp>
    </p:spTree>
    <p:extLst>
      <p:ext uri="{BB962C8B-B14F-4D97-AF65-F5344CB8AC3E}">
        <p14:creationId xmlns:p14="http://schemas.microsoft.com/office/powerpoint/2010/main" val="38333136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7"/>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9F9AE07-89C6-F443-97AC-F6CE14E72020}" type="datetimeFigureOut">
              <a:rPr lang="en-US" smtClean="0"/>
              <a:t>2/25/25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11F1EA7-ED5E-A14A-A819-62E43F955FCB}" type="slidenum">
              <a:rPr lang="en-US" smtClean="0"/>
              <a:t>‹#›</a:t>
            </a:fld>
            <a:endParaRPr lang="en-US"/>
          </a:p>
        </p:txBody>
      </p:sp>
    </p:spTree>
    <p:extLst>
      <p:ext uri="{BB962C8B-B14F-4D97-AF65-F5344CB8AC3E}">
        <p14:creationId xmlns:p14="http://schemas.microsoft.com/office/powerpoint/2010/main" val="23959632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9F9AE07-89C6-F443-97AC-F6CE14E72020}" type="datetimeFigureOut">
              <a:rPr lang="en-US" smtClean="0"/>
              <a:t>2/25/25</a:t>
            </a:fld>
            <a:endParaRPr lang="en-US"/>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11F1EA7-ED5E-A14A-A819-62E43F955FCB}" type="slidenum">
              <a:rPr lang="en-US" smtClean="0"/>
              <a:t>‹#›</a:t>
            </a:fld>
            <a:endParaRPr lang="en-US"/>
          </a:p>
        </p:txBody>
      </p:sp>
    </p:spTree>
    <p:extLst>
      <p:ext uri="{BB962C8B-B14F-4D97-AF65-F5344CB8AC3E}">
        <p14:creationId xmlns:p14="http://schemas.microsoft.com/office/powerpoint/2010/main" val="141929077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2.png"/><Relationship Id="rId7" Type="http://schemas.openxmlformats.org/officeDocument/2006/relationships/image" Target="../media/image35.png"/><Relationship Id="rId2" Type="http://schemas.openxmlformats.org/officeDocument/2006/relationships/image" Target="NULL"/><Relationship Id="rId1" Type="http://schemas.openxmlformats.org/officeDocument/2006/relationships/slideLayout" Target="../slideLayouts/slideLayout6.xml"/><Relationship Id="rId6" Type="http://schemas.openxmlformats.org/officeDocument/2006/relationships/image" Target="../media/image34.png"/><Relationship Id="rId5" Type="http://schemas.openxmlformats.org/officeDocument/2006/relationships/image" Target="NULL"/><Relationship Id="rId4" Type="http://schemas.openxmlformats.org/officeDocument/2006/relationships/image" Target="../media/image33.png"/><Relationship Id="rId9" Type="http://schemas.openxmlformats.org/officeDocument/2006/relationships/image" Target="NULL"/></Relationships>
</file>

<file path=ppt/slides/_rels/slide1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6.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12.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image" Target="NULL"/><Relationship Id="rId1" Type="http://schemas.openxmlformats.org/officeDocument/2006/relationships/slideLayout" Target="../slideLayouts/slideLayout6.xml"/><Relationship Id="rId6" Type="http://schemas.openxmlformats.org/officeDocument/2006/relationships/image" Target="../media/image44.png"/><Relationship Id="rId5" Type="http://schemas.openxmlformats.org/officeDocument/2006/relationships/image" Target="../media/image43.png"/><Relationship Id="rId10" Type="http://schemas.openxmlformats.org/officeDocument/2006/relationships/image" Target="../media/image47.png"/><Relationship Id="rId4" Type="http://schemas.openxmlformats.org/officeDocument/2006/relationships/image" Target="../media/image42.png"/><Relationship Id="rId9" Type="http://schemas.openxmlformats.org/officeDocument/2006/relationships/image" Target="../media/image46.png"/></Relationships>
</file>

<file path=ppt/slides/_rels/slide13.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media/image48.png"/><Relationship Id="rId7" Type="http://schemas.openxmlformats.org/officeDocument/2006/relationships/image" Target="../media/image51.png"/><Relationship Id="rId2" Type="http://schemas.openxmlformats.org/officeDocument/2006/relationships/image" Target="NULL"/><Relationship Id="rId1" Type="http://schemas.openxmlformats.org/officeDocument/2006/relationships/slideLayout" Target="../slideLayouts/slideLayout6.xml"/><Relationship Id="rId6" Type="http://schemas.openxmlformats.org/officeDocument/2006/relationships/image" Target="NULL"/><Relationship Id="rId5" Type="http://schemas.openxmlformats.org/officeDocument/2006/relationships/image" Target="../media/image50.png"/><Relationship Id="rId4" Type="http://schemas.openxmlformats.org/officeDocument/2006/relationships/image" Target="../media/image49.png"/></Relationships>
</file>

<file path=ppt/slides/_rels/slide14.xml.rels><?xml version="1.0" encoding="UTF-8" standalone="yes"?>
<Relationships xmlns="http://schemas.openxmlformats.org/package/2006/relationships"><Relationship Id="rId8" Type="http://schemas.openxmlformats.org/officeDocument/2006/relationships/image" Target="../media/image57.png"/><Relationship Id="rId13" Type="http://schemas.openxmlformats.org/officeDocument/2006/relationships/image" Target="../media/image60.png"/><Relationship Id="rId3" Type="http://schemas.openxmlformats.org/officeDocument/2006/relationships/image" Target="../media/image53.png"/><Relationship Id="rId7" Type="http://schemas.openxmlformats.org/officeDocument/2006/relationships/image" Target="../media/image56.png"/><Relationship Id="rId12" Type="http://schemas.openxmlformats.org/officeDocument/2006/relationships/image" Target="NULL"/><Relationship Id="rId2" Type="http://schemas.openxmlformats.org/officeDocument/2006/relationships/image" Target="../media/image52.png"/><Relationship Id="rId1" Type="http://schemas.openxmlformats.org/officeDocument/2006/relationships/slideLayout" Target="../slideLayouts/slideLayout6.xml"/><Relationship Id="rId6" Type="http://schemas.openxmlformats.org/officeDocument/2006/relationships/image" Target="../media/image55.png"/><Relationship Id="rId11" Type="http://schemas.openxmlformats.org/officeDocument/2006/relationships/image" Target="../media/image59.png"/><Relationship Id="rId5" Type="http://schemas.openxmlformats.org/officeDocument/2006/relationships/image" Target="../media/image54.png"/><Relationship Id="rId10" Type="http://schemas.openxmlformats.org/officeDocument/2006/relationships/image" Target="../media/image58.png"/><Relationship Id="rId4" Type="http://schemas.openxmlformats.org/officeDocument/2006/relationships/image" Target="../media/image51.png"/><Relationship Id="rId9" Type="http://schemas.openxmlformats.org/officeDocument/2006/relationships/image" Target="NULL"/></Relationships>
</file>

<file path=ppt/slides/_rels/slide15.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61.png"/><Relationship Id="rId1" Type="http://schemas.openxmlformats.org/officeDocument/2006/relationships/slideLayout" Target="../slideLayouts/slideLayout6.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NULL"/></Relationships>
</file>

<file path=ppt/slides/_rels/slide16.xml.rels><?xml version="1.0" encoding="UTF-8" standalone="yes"?>
<Relationships xmlns="http://schemas.openxmlformats.org/package/2006/relationships"><Relationship Id="rId3" Type="http://schemas.openxmlformats.org/officeDocument/2006/relationships/image" Target="../media/image65.png"/><Relationship Id="rId7" Type="http://schemas.openxmlformats.org/officeDocument/2006/relationships/image" Target="NULL"/><Relationship Id="rId2" Type="http://schemas.openxmlformats.org/officeDocument/2006/relationships/image" Target="../media/image64.png"/><Relationship Id="rId1" Type="http://schemas.openxmlformats.org/officeDocument/2006/relationships/slideLayout" Target="../slideLayouts/slideLayout6.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NULL"/></Relationships>
</file>

<file path=ppt/slides/_rels/slide17.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68.png"/><Relationship Id="rId1" Type="http://schemas.openxmlformats.org/officeDocument/2006/relationships/slideLayout" Target="../slideLayouts/slideLayout6.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18.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72.png"/><Relationship Id="rId7" Type="http://schemas.openxmlformats.org/officeDocument/2006/relationships/image" Target="../media/image75.pn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NULL"/><Relationship Id="rId5" Type="http://schemas.openxmlformats.org/officeDocument/2006/relationships/image" Target="../media/image74.png"/><Relationship Id="rId10" Type="http://schemas.openxmlformats.org/officeDocument/2006/relationships/image" Target="../media/image78.emf"/><Relationship Id="rId4" Type="http://schemas.openxmlformats.org/officeDocument/2006/relationships/image" Target="../media/image73.png"/><Relationship Id="rId9" Type="http://schemas.openxmlformats.org/officeDocument/2006/relationships/image" Target="../media/image77.emf"/></Relationships>
</file>

<file path=ppt/slides/_rels/slide19.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80.png"/><Relationship Id="rId7" Type="http://schemas.openxmlformats.org/officeDocument/2006/relationships/image" Target="../media/image84.png"/><Relationship Id="rId2" Type="http://schemas.openxmlformats.org/officeDocument/2006/relationships/image" Target="../media/image79.png"/><Relationship Id="rId1" Type="http://schemas.openxmlformats.org/officeDocument/2006/relationships/slideLayout" Target="../slideLayouts/slideLayout6.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 Id="rId9" Type="http://schemas.openxmlformats.org/officeDocument/2006/relationships/image" Target="../media/image86.em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480.png"/><Relationship Id="rId3" Type="http://schemas.openxmlformats.org/officeDocument/2006/relationships/image" Target="../media/image88.png"/><Relationship Id="rId7" Type="http://schemas.openxmlformats.org/officeDocument/2006/relationships/image" Target="../media/image470.png"/><Relationship Id="rId2" Type="http://schemas.openxmlformats.org/officeDocument/2006/relationships/image" Target="../media/image87.png"/><Relationship Id="rId1" Type="http://schemas.openxmlformats.org/officeDocument/2006/relationships/slideLayout" Target="../slideLayouts/slideLayout6.xml"/><Relationship Id="rId6" Type="http://schemas.openxmlformats.org/officeDocument/2006/relationships/image" Target="../media/image90.png"/><Relationship Id="rId5" Type="http://schemas.openxmlformats.org/officeDocument/2006/relationships/image" Target="../media/image103.png"/><Relationship Id="rId4" Type="http://schemas.openxmlformats.org/officeDocument/2006/relationships/image" Target="../media/image89.png"/><Relationship Id="rId9" Type="http://schemas.openxmlformats.org/officeDocument/2006/relationships/image" Target="../media/image91.png"/></Relationships>
</file>

<file path=ppt/slides/_rels/slide2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6.xml"/><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image" Target="../media/image94.png"/></Relationships>
</file>

<file path=ppt/slides/_rels/slide22.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6.xml"/><Relationship Id="rId5" Type="http://schemas.openxmlformats.org/officeDocument/2006/relationships/image" Target="../media/image100.png"/><Relationship Id="rId4" Type="http://schemas.openxmlformats.org/officeDocument/2006/relationships/image" Target="../media/image99.png"/></Relationships>
</file>

<file path=ppt/slides/_rels/slide23.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NULL"/><Relationship Id="rId7" Type="http://schemas.openxmlformats.org/officeDocument/2006/relationships/image" Target="NULL"/><Relationship Id="rId2" Type="http://schemas.openxmlformats.org/officeDocument/2006/relationships/image" Target="../media/image1.emf"/><Relationship Id="rId1" Type="http://schemas.openxmlformats.org/officeDocument/2006/relationships/slideLayout" Target="../slideLayouts/slideLayout6.xml"/><Relationship Id="rId6" Type="http://schemas.openxmlformats.org/officeDocument/2006/relationships/image" Target="../media/image3.png"/><Relationship Id="rId5" Type="http://schemas.openxmlformats.org/officeDocument/2006/relationships/image" Target="NUL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6.xml"/><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NULL"/><Relationship Id="rId1" Type="http://schemas.openxmlformats.org/officeDocument/2006/relationships/slideLayout" Target="../slideLayouts/slideLayout6.xml"/><Relationship Id="rId6" Type="http://schemas.openxmlformats.org/officeDocument/2006/relationships/image" Target="../media/image10.png"/><Relationship Id="rId5" Type="http://schemas.openxmlformats.org/officeDocument/2006/relationships/image" Target="NUL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NULL"/><Relationship Id="rId7" Type="http://schemas.openxmlformats.org/officeDocument/2006/relationships/image" Target="../media/image15.png"/><Relationship Id="rId2" Type="http://schemas.openxmlformats.org/officeDocument/2006/relationships/image" Target="../media/image11.png"/><Relationship Id="rId1" Type="http://schemas.openxmlformats.org/officeDocument/2006/relationships/slideLayout" Target="../slideLayouts/slideLayout6.xml"/><Relationship Id="rId6" Type="http://schemas.openxmlformats.org/officeDocument/2006/relationships/image" Target="../media/image14.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s>
</file>

<file path=ppt/slides/_rels/slide7.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NULL"/><Relationship Id="rId7" Type="http://schemas.openxmlformats.org/officeDocument/2006/relationships/image" Target="../media/image22.png"/><Relationship Id="rId2" Type="http://schemas.openxmlformats.org/officeDocument/2006/relationships/image" Target="../media/image19.png"/><Relationship Id="rId1" Type="http://schemas.openxmlformats.org/officeDocument/2006/relationships/slideLayout" Target="../slideLayouts/slideLayout6.xml"/><Relationship Id="rId6" Type="http://schemas.openxmlformats.org/officeDocument/2006/relationships/image" Target="NULL"/><Relationship Id="rId5" Type="http://schemas.openxmlformats.org/officeDocument/2006/relationships/image" Target="../media/image21.png"/><Relationship Id="rId10" Type="http://schemas.openxmlformats.org/officeDocument/2006/relationships/image" Target="NULL"/><Relationship Id="rId4" Type="http://schemas.openxmlformats.org/officeDocument/2006/relationships/image" Target="../media/image20.png"/><Relationship Id="rId9" Type="http://schemas.openxmlformats.org/officeDocument/2006/relationships/image" Target="../media/image24.png"/></Relationships>
</file>

<file path=ppt/slides/_rels/slide8.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25.png"/><Relationship Id="rId1" Type="http://schemas.openxmlformats.org/officeDocument/2006/relationships/slideLayout" Target="../slideLayouts/slideLayout6.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NULL"/></Relationships>
</file>

<file path=ppt/slides/_rels/slide9.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media/image28.png"/><Relationship Id="rId7" Type="http://schemas.openxmlformats.org/officeDocument/2006/relationships/image" Target="../media/image31.png"/><Relationship Id="rId2" Type="http://schemas.openxmlformats.org/officeDocument/2006/relationships/image" Target="NULL"/><Relationship Id="rId1" Type="http://schemas.openxmlformats.org/officeDocument/2006/relationships/slideLayout" Target="../slideLayouts/slideLayout6.xml"/><Relationship Id="rId6" Type="http://schemas.openxmlformats.org/officeDocument/2006/relationships/image" Target="NULL"/><Relationship Id="rId5" Type="http://schemas.openxmlformats.org/officeDocument/2006/relationships/image" Target="../media/image30.png"/><Relationship Id="rId4"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890DC1-FD22-4F2D-E0C4-2B2A96B7A818}"/>
              </a:ext>
            </a:extLst>
          </p:cNvPr>
          <p:cNvSpPr>
            <a:spLocks noGrp="1"/>
          </p:cNvSpPr>
          <p:nvPr>
            <p:ph type="ctrTitle"/>
          </p:nvPr>
        </p:nvSpPr>
        <p:spPr/>
        <p:txBody>
          <a:bodyPr>
            <a:normAutofit fontScale="90000"/>
          </a:bodyPr>
          <a:lstStyle/>
          <a:p>
            <a:r>
              <a:rPr lang="en-US" dirty="0"/>
              <a:t>PHYS4260 Quantum Mechanics II</a:t>
            </a:r>
            <a:br>
              <a:rPr lang="en-US" dirty="0"/>
            </a:br>
            <a:r>
              <a:rPr lang="en-US" dirty="0"/>
              <a:t>Spring 2025</a:t>
            </a:r>
            <a:br>
              <a:rPr lang="en-US" dirty="0"/>
            </a:br>
            <a:endParaRPr lang="en-US" dirty="0"/>
          </a:p>
        </p:txBody>
      </p:sp>
      <p:sp>
        <p:nvSpPr>
          <p:cNvPr id="3" name="Subtitle 2">
            <a:extLst>
              <a:ext uri="{FF2B5EF4-FFF2-40B4-BE49-F238E27FC236}">
                <a16:creationId xmlns:a16="http://schemas.microsoft.com/office/drawing/2014/main" id="{C6165166-31DD-9AC8-B957-5FC5A0C85355}"/>
              </a:ext>
            </a:extLst>
          </p:cNvPr>
          <p:cNvSpPr>
            <a:spLocks noGrp="1"/>
          </p:cNvSpPr>
          <p:nvPr>
            <p:ph type="subTitle" idx="1"/>
          </p:nvPr>
        </p:nvSpPr>
        <p:spPr/>
        <p:txBody>
          <a:bodyPr>
            <a:normAutofit/>
          </a:bodyPr>
          <a:lstStyle/>
          <a:p>
            <a:r>
              <a:rPr lang="en-US" sz="4000" dirty="0"/>
              <a:t>Time-Independent Perturbation Theory </a:t>
            </a:r>
          </a:p>
        </p:txBody>
      </p:sp>
    </p:spTree>
    <p:extLst>
      <p:ext uri="{BB962C8B-B14F-4D97-AF65-F5344CB8AC3E}">
        <p14:creationId xmlns:p14="http://schemas.microsoft.com/office/powerpoint/2010/main" val="22246920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FCA5918-8E2C-AB7B-2827-7BFAECB26048}"/>
              </a:ext>
            </a:extLst>
          </p:cNvPr>
          <p:cNvSpPr txBox="1">
            <a:spLocks/>
          </p:cNvSpPr>
          <p:nvPr/>
        </p:nvSpPr>
        <p:spPr>
          <a:xfrm>
            <a:off x="297873"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Strong-Field Zeeman Effect </a:t>
            </a:r>
          </a:p>
        </p:txBody>
      </p:sp>
      <p:sp>
        <p:nvSpPr>
          <p:cNvPr id="4" name="TextBox 3">
            <a:extLst>
              <a:ext uri="{FF2B5EF4-FFF2-40B4-BE49-F238E27FC236}">
                <a16:creationId xmlns:a16="http://schemas.microsoft.com/office/drawing/2014/main" id="{7975573A-4885-1317-9611-3D04A460A1FF}"/>
              </a:ext>
            </a:extLst>
          </p:cNvPr>
          <p:cNvSpPr txBox="1"/>
          <p:nvPr/>
        </p:nvSpPr>
        <p:spPr>
          <a:xfrm>
            <a:off x="297873" y="1140897"/>
            <a:ext cx="3803862" cy="369332"/>
          </a:xfrm>
          <a:prstGeom prst="rect">
            <a:avLst/>
          </a:prstGeom>
          <a:noFill/>
        </p:spPr>
        <p:txBody>
          <a:bodyPr wrap="none" rtlCol="0">
            <a:spAutoFit/>
          </a:bodyPr>
          <a:lstStyle/>
          <a:p>
            <a:r>
              <a:rPr lang="en-US" dirty="0"/>
              <a:t>But we are lucky again as we have that</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A56DE274-36E6-2E7A-A923-410DF4F273CA}"/>
                  </a:ext>
                </a:extLst>
              </p:cNvPr>
              <p:cNvSpPr txBox="1"/>
              <p:nvPr/>
            </p:nvSpPr>
            <p:spPr>
              <a:xfrm>
                <a:off x="1717886" y="1575659"/>
                <a:ext cx="7528213" cy="41992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sSubSup>
                            <m:sSubSupPr>
                              <m:ctrlPr>
                                <a:rPr lang="en-US" i="1" smtClean="0">
                                  <a:latin typeface="Cambria Math" panose="02040503050406030204" pitchFamily="18" charset="0"/>
                                </a:rPr>
                              </m:ctrlPr>
                            </m:sSubSupPr>
                            <m:e>
                              <m:r>
                                <a:rPr lang="en-US" b="0" i="1" smtClean="0">
                                  <a:latin typeface="Cambria Math" panose="02040503050406030204" pitchFamily="18" charset="0"/>
                                </a:rPr>
                                <m:t>𝐻</m:t>
                              </m:r>
                            </m:e>
                            <m:sub>
                              <m:r>
                                <a:rPr lang="en-US" b="0" i="1" smtClean="0">
                                  <a:latin typeface="Cambria Math" panose="02040503050406030204" pitchFamily="18" charset="0"/>
                                </a:rPr>
                                <m:t>𝑓𝑠</m:t>
                              </m:r>
                            </m:sub>
                            <m:sup>
                              <m:r>
                                <a:rPr lang="en-US" b="0" i="1" smtClean="0">
                                  <a:latin typeface="Cambria Math" panose="02040503050406030204" pitchFamily="18" charset="0"/>
                                </a:rPr>
                                <m:t>′</m:t>
                              </m:r>
                            </m:sup>
                          </m:sSubSup>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𝐽</m:t>
                              </m:r>
                            </m:e>
                            <m:sub>
                              <m:r>
                                <a:rPr lang="en-US" b="0" i="1" smtClean="0">
                                  <a:latin typeface="Cambria Math" panose="02040503050406030204" pitchFamily="18" charset="0"/>
                                </a:rPr>
                                <m:t>𝑧</m:t>
                              </m:r>
                            </m:sub>
                          </m:sSub>
                        </m:e>
                      </m:d>
                      <m:r>
                        <a:rPr lang="en-US" b="0" i="1" smtClean="0">
                          <a:latin typeface="Cambria Math" panose="02040503050406030204" pitchFamily="18" charset="0"/>
                        </a:rPr>
                        <m:t>=0;            </m:t>
                      </m:r>
                      <m:d>
                        <m:dPr>
                          <m:begChr m:val="["/>
                          <m:endChr m:val="]"/>
                          <m:ctrlPr>
                            <a:rPr lang="en-US" i="1" smtClean="0">
                              <a:latin typeface="Cambria Math" panose="02040503050406030204" pitchFamily="18" charset="0"/>
                            </a:rPr>
                          </m:ctrlPr>
                        </m:dPr>
                        <m:e>
                          <m:sSubSup>
                            <m:sSubSupPr>
                              <m:ctrlPr>
                                <a:rPr lang="en-US" i="1" smtClean="0">
                                  <a:latin typeface="Cambria Math" panose="02040503050406030204" pitchFamily="18" charset="0"/>
                                </a:rPr>
                              </m:ctrlPr>
                            </m:sSubSupPr>
                            <m:e>
                              <m:r>
                                <a:rPr lang="en-US" b="0" i="1" smtClean="0">
                                  <a:latin typeface="Cambria Math" panose="02040503050406030204" pitchFamily="18" charset="0"/>
                                </a:rPr>
                                <m:t>𝐻</m:t>
                              </m:r>
                            </m:e>
                            <m:sub>
                              <m:r>
                                <a:rPr lang="en-US" b="0" i="1" smtClean="0">
                                  <a:latin typeface="Cambria Math" panose="02040503050406030204" pitchFamily="18" charset="0"/>
                                </a:rPr>
                                <m:t>𝑓𝑠</m:t>
                              </m:r>
                            </m:sub>
                            <m:sup>
                              <m:r>
                                <a:rPr lang="en-US" b="0" i="1" smtClean="0">
                                  <a:latin typeface="Cambria Math" panose="02040503050406030204" pitchFamily="18" charset="0"/>
                                </a:rPr>
                                <m:t>′</m:t>
                              </m:r>
                            </m:sup>
                          </m:sSubSup>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b="0" i="1" smtClean="0">
                                  <a:latin typeface="Cambria Math" panose="02040503050406030204" pitchFamily="18" charset="0"/>
                                </a:rPr>
                                <m:t>𝐿</m:t>
                              </m:r>
                            </m:e>
                            <m:sup>
                              <m:r>
                                <a:rPr lang="en-US" b="0" i="1" smtClean="0">
                                  <a:latin typeface="Cambria Math" panose="02040503050406030204" pitchFamily="18" charset="0"/>
                                </a:rPr>
                                <m:t>2</m:t>
                              </m:r>
                            </m:sup>
                          </m:sSup>
                        </m:e>
                      </m:d>
                      <m:r>
                        <a:rPr lang="en-US" b="0" i="1" smtClean="0">
                          <a:latin typeface="Cambria Math" panose="02040503050406030204" pitchFamily="18" charset="0"/>
                        </a:rPr>
                        <m:t>=0</m:t>
                      </m:r>
                    </m:oMath>
                  </m:oMathPara>
                </a14:m>
                <a:endParaRPr lang="en-US" dirty="0"/>
              </a:p>
            </p:txBody>
          </p:sp>
        </mc:Choice>
        <mc:Fallback xmlns="">
          <p:sp>
            <p:nvSpPr>
              <p:cNvPr id="6" name="TextBox 5">
                <a:extLst>
                  <a:ext uri="{FF2B5EF4-FFF2-40B4-BE49-F238E27FC236}">
                    <a16:creationId xmlns:a16="http://schemas.microsoft.com/office/drawing/2014/main" id="{A56DE274-36E6-2E7A-A923-410DF4F273CA}"/>
                  </a:ext>
                </a:extLst>
              </p:cNvPr>
              <p:cNvSpPr txBox="1">
                <a:spLocks noRot="1" noChangeAspect="1" noMove="1" noResize="1" noEditPoints="1" noAdjustHandles="1" noChangeArrowheads="1" noChangeShapeType="1" noTextEdit="1"/>
              </p:cNvSpPr>
              <p:nvPr/>
            </p:nvSpPr>
            <p:spPr>
              <a:xfrm>
                <a:off x="1717886" y="1575659"/>
                <a:ext cx="7528213" cy="419923"/>
              </a:xfrm>
              <a:prstGeom prst="rect">
                <a:avLst/>
              </a:prstGeom>
              <a:blipFill>
                <a:blip r:embed="rId2"/>
                <a:stretch>
                  <a:fillRect b="-88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135D5DC-6A5C-6EAA-A530-EC768F4CBAE0}"/>
                  </a:ext>
                </a:extLst>
              </p:cNvPr>
              <p:cNvSpPr txBox="1"/>
              <p:nvPr/>
            </p:nvSpPr>
            <p:spPr>
              <a:xfrm>
                <a:off x="297873" y="2097128"/>
                <a:ext cx="11938974" cy="1222642"/>
              </a:xfrm>
              <a:prstGeom prst="rect">
                <a:avLst/>
              </a:prstGeom>
              <a:noFill/>
            </p:spPr>
            <p:txBody>
              <a:bodyPr wrap="none" rtlCol="0">
                <a:spAutoFit/>
              </a:bodyPr>
              <a:lstStyle/>
              <a:p>
                <a:r>
                  <a:rPr lang="en-US" dirty="0"/>
                  <a:t>and the states </a:t>
                </a:r>
                <a14:m>
                  <m:oMath xmlns:m="http://schemas.openxmlformats.org/officeDocument/2006/math">
                    <m:r>
                      <a:rPr lang="en-US" b="0" i="0" smtClean="0">
                        <a:latin typeface="Cambria Math" panose="02040503050406030204" pitchFamily="18" charset="0"/>
                      </a:rPr>
                      <m:t>|</m:t>
                    </m:r>
                    <m:d>
                      <m:dPr>
                        <m:begChr m:val=""/>
                        <m:endChr m:val="⟩"/>
                        <m:ctrlPr>
                          <a:rPr lang="en-US" i="1" smtClean="0">
                            <a:latin typeface="Cambria Math" panose="02040503050406030204" pitchFamily="18" charset="0"/>
                          </a:rPr>
                        </m:ctrlPr>
                      </m:dPr>
                      <m:e>
                        <m:r>
                          <a:rPr lang="en-US" b="0" i="1" smtClean="0">
                            <a:latin typeface="Cambria Math" panose="02040503050406030204" pitchFamily="18" charset="0"/>
                          </a:rPr>
                          <m:t>𝑛𝑙</m:t>
                        </m:r>
                        <m:sSub>
                          <m:sSubPr>
                            <m:ctrlPr>
                              <a:rPr lang="en-US" i="1">
                                <a:latin typeface="Cambria Math" panose="02040503050406030204" pitchFamily="18" charset="0"/>
                              </a:rPr>
                            </m:ctrlPr>
                          </m:sSubPr>
                          <m:e>
                            <m:r>
                              <a:rPr lang="en-US" b="0" i="1" smtClean="0">
                                <a:latin typeface="Cambria Math" panose="02040503050406030204" pitchFamily="18" charset="0"/>
                              </a:rPr>
                              <m:t>𝑚</m:t>
                            </m:r>
                          </m:e>
                          <m:sub>
                            <m:r>
                              <a:rPr lang="en-US" b="0" i="1" smtClean="0">
                                <a:latin typeface="Cambria Math" panose="02040503050406030204" pitchFamily="18" charset="0"/>
                              </a:rPr>
                              <m:t>𝑙</m:t>
                            </m:r>
                          </m:sub>
                        </m:sSub>
                        <m:sSub>
                          <m:sSubPr>
                            <m:ctrlPr>
                              <a:rPr lang="en-US" i="1">
                                <a:latin typeface="Cambria Math" panose="02040503050406030204" pitchFamily="18" charset="0"/>
                              </a:rPr>
                            </m:ctrlPr>
                          </m:sSubPr>
                          <m:e>
                            <m:r>
                              <a:rPr lang="en-US" i="1">
                                <a:latin typeface="Cambria Math" panose="02040503050406030204" pitchFamily="18" charset="0"/>
                              </a:rPr>
                              <m:t>𝑚</m:t>
                            </m:r>
                          </m:e>
                          <m:sub>
                            <m:r>
                              <a:rPr lang="en-US" b="0" i="1" smtClean="0">
                                <a:latin typeface="Cambria Math" panose="02040503050406030204" pitchFamily="18" charset="0"/>
                              </a:rPr>
                              <m:t>𝑠</m:t>
                            </m:r>
                          </m:sub>
                        </m:sSub>
                      </m:e>
                    </m:d>
                  </m:oMath>
                </a14:m>
                <a:r>
                  <a:rPr lang="en-US" dirty="0"/>
                  <a:t> are the “good” states for treating the perturbation. The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𝐿</m:t>
                        </m:r>
                      </m:e>
                      <m:sup>
                        <m:r>
                          <a:rPr lang="en-US" b="0" i="1" smtClean="0">
                            <a:latin typeface="Cambria Math" panose="02040503050406030204" pitchFamily="18" charset="0"/>
                          </a:rPr>
                          <m:t>2</m:t>
                        </m:r>
                      </m:sup>
                    </m:sSup>
                  </m:oMath>
                </a14:m>
                <a:r>
                  <a:rPr lang="en-US" dirty="0"/>
                  <a:t> operator resolves the degeneracy in the  </a:t>
                </a:r>
              </a:p>
              <a:p>
                <a14:m>
                  <m:oMath xmlns:m="http://schemas.openxmlformats.org/officeDocument/2006/math">
                    <m:r>
                      <a:rPr lang="en-US" sz="1800" i="1" dirty="0" smtClean="0">
                        <a:effectLst/>
                        <a:latin typeface="Cambria Math" panose="02040503050406030204" pitchFamily="18" charset="0"/>
                      </a:rPr>
                      <m:t>𝑙</m:t>
                    </m:r>
                  </m:oMath>
                </a14:m>
                <a:r>
                  <a:rPr lang="en-US" sz="1800" dirty="0">
                    <a:effectLst/>
                    <a:latin typeface="ACaslonPro"/>
                  </a:rPr>
                  <a:t> quantum number, and </a:t>
                </a:r>
                <a14:m>
                  <m:oMath xmlns:m="http://schemas.openxmlformats.org/officeDocument/2006/math">
                    <m:sSub>
                      <m:sSubPr>
                        <m:ctrlPr>
                          <a:rPr lang="en-US" sz="1800" i="1" smtClean="0">
                            <a:effectLst/>
                            <a:latin typeface="Cambria Math" panose="02040503050406030204" pitchFamily="18" charset="0"/>
                          </a:rPr>
                        </m:ctrlPr>
                      </m:sSubPr>
                      <m:e>
                        <m:r>
                          <a:rPr lang="en-US" sz="1800" b="0" i="1" smtClean="0">
                            <a:effectLst/>
                            <a:latin typeface="Cambria Math" panose="02040503050406030204" pitchFamily="18" charset="0"/>
                          </a:rPr>
                          <m:t>𝐽</m:t>
                        </m:r>
                      </m:e>
                      <m:sub>
                        <m:r>
                          <a:rPr lang="en-US" sz="1800" b="0" i="1" smtClean="0">
                            <a:effectLst/>
                            <a:latin typeface="Cambria Math" panose="02040503050406030204" pitchFamily="18" charset="0"/>
                          </a:rPr>
                          <m:t>𝑧</m:t>
                        </m:r>
                      </m:sub>
                    </m:sSub>
                  </m:oMath>
                </a14:m>
                <a:r>
                  <a:rPr lang="en-US" dirty="0"/>
                  <a:t> resolves the degeneracy from coincidences in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𝑚</m:t>
                        </m:r>
                      </m:e>
                      <m:sub>
                        <m:r>
                          <a:rPr lang="en-US" i="1">
                            <a:latin typeface="Cambria Math" panose="02040503050406030204" pitchFamily="18" charset="0"/>
                          </a:rPr>
                          <m:t>𝑙</m:t>
                        </m:r>
                      </m:sub>
                    </m:sSub>
                    <m:r>
                      <a:rPr lang="en-US" b="0" i="0" smtClean="0">
                        <a:latin typeface="Cambria Math" panose="02040503050406030204" pitchFamily="18" charset="0"/>
                      </a:rPr>
                      <m:t>+2</m:t>
                    </m:r>
                    <m:sSub>
                      <m:sSubPr>
                        <m:ctrlPr>
                          <a:rPr lang="en-US" i="1">
                            <a:latin typeface="Cambria Math" panose="02040503050406030204" pitchFamily="18" charset="0"/>
                          </a:rPr>
                        </m:ctrlPr>
                      </m:sSubPr>
                      <m:e>
                        <m:r>
                          <a:rPr lang="en-US" i="1">
                            <a:latin typeface="Cambria Math" panose="02040503050406030204" pitchFamily="18" charset="0"/>
                          </a:rPr>
                          <m:t>𝑚</m:t>
                        </m:r>
                      </m:e>
                      <m:sub>
                        <m:r>
                          <a:rPr lang="en-US" b="0" i="1" smtClean="0">
                            <a:latin typeface="Cambria Math" panose="02040503050406030204" pitchFamily="18" charset="0"/>
                          </a:rPr>
                          <m:t>𝑠</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𝑚</m:t>
                        </m:r>
                      </m:e>
                      <m:sub>
                        <m:r>
                          <a:rPr lang="en-US" b="0" i="1" smtClean="0">
                            <a:latin typeface="Cambria Math" panose="02040503050406030204" pitchFamily="18" charset="0"/>
                          </a:rPr>
                          <m:t>𝑗</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𝑚</m:t>
                        </m:r>
                      </m:e>
                      <m:sub>
                        <m:r>
                          <a:rPr lang="en-US" b="0" i="1" smtClean="0">
                            <a:latin typeface="Cambria Math" panose="02040503050406030204" pitchFamily="18" charset="0"/>
                          </a:rPr>
                          <m:t>𝑠</m:t>
                        </m:r>
                      </m:sub>
                    </m:sSub>
                  </m:oMath>
                </a14:m>
                <a:r>
                  <a:rPr lang="en-US" dirty="0"/>
                  <a:t>.</a:t>
                </a:r>
              </a:p>
              <a:p>
                <a:endParaRPr lang="en-US" sz="1800" dirty="0">
                  <a:effectLst/>
                  <a:latin typeface="ACaslonPro"/>
                </a:endParaRPr>
              </a:p>
              <a:p>
                <a:r>
                  <a:rPr lang="en-US" sz="1800" dirty="0">
                    <a:effectLst/>
                    <a:latin typeface="ACaslonPro"/>
                  </a:rPr>
                  <a:t>In first-order perturbation theory the fine-structure correction to these levels is </a:t>
                </a:r>
                <a:endParaRPr lang="en-US" dirty="0"/>
              </a:p>
            </p:txBody>
          </p:sp>
        </mc:Choice>
        <mc:Fallback xmlns="">
          <p:sp>
            <p:nvSpPr>
              <p:cNvPr id="7" name="TextBox 6">
                <a:extLst>
                  <a:ext uri="{FF2B5EF4-FFF2-40B4-BE49-F238E27FC236}">
                    <a16:creationId xmlns:a16="http://schemas.microsoft.com/office/drawing/2014/main" id="{3135D5DC-6A5C-6EAA-A530-EC768F4CBAE0}"/>
                  </a:ext>
                </a:extLst>
              </p:cNvPr>
              <p:cNvSpPr txBox="1">
                <a:spLocks noRot="1" noChangeAspect="1" noMove="1" noResize="1" noEditPoints="1" noAdjustHandles="1" noChangeArrowheads="1" noChangeShapeType="1" noTextEdit="1"/>
              </p:cNvSpPr>
              <p:nvPr/>
            </p:nvSpPr>
            <p:spPr>
              <a:xfrm>
                <a:off x="297873" y="2097128"/>
                <a:ext cx="11938974" cy="1222642"/>
              </a:xfrm>
              <a:prstGeom prst="rect">
                <a:avLst/>
              </a:prstGeom>
              <a:blipFill>
                <a:blip r:embed="rId3"/>
                <a:stretch>
                  <a:fillRect l="-425" t="-35052" b="-6186"/>
                </a:stretch>
              </a:blipFill>
            </p:spPr>
            <p:txBody>
              <a:bodyPr/>
              <a:lstStyle/>
              <a:p>
                <a:r>
                  <a:rPr lang="en-US">
                    <a:noFill/>
                  </a:rPr>
                  <a:t> </a:t>
                </a:r>
              </a:p>
            </p:txBody>
          </p:sp>
        </mc:Fallback>
      </mc:AlternateContent>
      <p:pic>
        <p:nvPicPr>
          <p:cNvPr id="9" name="Picture 8" descr="A black text on a white background&#10;&#10;Description automatically generated">
            <a:extLst>
              <a:ext uri="{FF2B5EF4-FFF2-40B4-BE49-F238E27FC236}">
                <a16:creationId xmlns:a16="http://schemas.microsoft.com/office/drawing/2014/main" id="{8EA7010C-0069-FE7F-D8B1-AA044E43D871}"/>
              </a:ext>
            </a:extLst>
          </p:cNvPr>
          <p:cNvPicPr>
            <a:picLocks noChangeAspect="1"/>
          </p:cNvPicPr>
          <p:nvPr/>
        </p:nvPicPr>
        <p:blipFill>
          <a:blip r:embed="rId4"/>
          <a:stretch>
            <a:fillRect/>
          </a:stretch>
        </p:blipFill>
        <p:spPr>
          <a:xfrm>
            <a:off x="3180773" y="3366656"/>
            <a:ext cx="5435600" cy="800100"/>
          </a:xfrm>
          <a:prstGeom prst="rect">
            <a:avLst/>
          </a:prstGeom>
        </p:spPr>
      </p:pic>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1A10D6E0-A2FE-811B-C95B-57C2E651E6C7}"/>
                  </a:ext>
                </a:extLst>
              </p:cNvPr>
              <p:cNvSpPr txBox="1"/>
              <p:nvPr/>
            </p:nvSpPr>
            <p:spPr>
              <a:xfrm>
                <a:off x="297873" y="4166756"/>
                <a:ext cx="12192000" cy="369332"/>
              </a:xfrm>
              <a:prstGeom prst="rect">
                <a:avLst/>
              </a:prstGeom>
              <a:noFill/>
            </p:spPr>
            <p:txBody>
              <a:bodyPr wrap="square">
                <a:spAutoFit/>
              </a:bodyPr>
              <a:lstStyle/>
              <a:p>
                <a:r>
                  <a:rPr lang="en-US" sz="1800" dirty="0">
                    <a:effectLst/>
                    <a:latin typeface="ACaslonPro"/>
                  </a:rPr>
                  <a:t>The relativistic contribution </a:t>
                </a:r>
                <a14:m>
                  <m:oMath xmlns:m="http://schemas.openxmlformats.org/officeDocument/2006/math">
                    <m:sSubSup>
                      <m:sSubSupPr>
                        <m:ctrlPr>
                          <a:rPr lang="en-US" sz="1800" i="1" smtClean="0">
                            <a:effectLst/>
                            <a:latin typeface="Cambria Math" panose="02040503050406030204" pitchFamily="18" charset="0"/>
                          </a:rPr>
                        </m:ctrlPr>
                      </m:sSubSupPr>
                      <m:e>
                        <m:r>
                          <a:rPr lang="en-US" sz="1800" b="0" i="1" smtClean="0">
                            <a:effectLst/>
                            <a:latin typeface="Cambria Math" panose="02040503050406030204" pitchFamily="18" charset="0"/>
                          </a:rPr>
                          <m:t>𝐸</m:t>
                        </m:r>
                      </m:e>
                      <m:sub>
                        <m:r>
                          <a:rPr lang="en-US" sz="1800" b="0" i="1" smtClean="0">
                            <a:effectLst/>
                            <a:latin typeface="Cambria Math" panose="02040503050406030204" pitchFamily="18" charset="0"/>
                          </a:rPr>
                          <m:t>𝑟</m:t>
                        </m:r>
                      </m:sub>
                      <m:sup>
                        <m:r>
                          <a:rPr lang="en-US" sz="1800" b="0" i="1" smtClean="0">
                            <a:effectLst/>
                            <a:latin typeface="Cambria Math" panose="02040503050406030204" pitchFamily="18" charset="0"/>
                          </a:rPr>
                          <m:t>1</m:t>
                        </m:r>
                      </m:sup>
                    </m:sSubSup>
                  </m:oMath>
                </a14:m>
                <a:r>
                  <a:rPr lang="en-US" sz="1800" dirty="0">
                    <a:effectLst/>
                    <a:latin typeface="ACaslonPro"/>
                  </a:rPr>
                  <a:t> is the same as before, and for the spin-orbit </a:t>
                </a:r>
                <a14:m>
                  <m:oMath xmlns:m="http://schemas.openxmlformats.org/officeDocument/2006/math">
                    <m:sSubSup>
                      <m:sSubSupPr>
                        <m:ctrlPr>
                          <a:rPr lang="en-US" sz="1800" i="1" smtClean="0">
                            <a:effectLst/>
                            <a:latin typeface="Cambria Math" panose="02040503050406030204" pitchFamily="18" charset="0"/>
                          </a:rPr>
                        </m:ctrlPr>
                      </m:sSubSupPr>
                      <m:e>
                        <m:r>
                          <a:rPr lang="en-US" sz="1800" b="0" i="1" smtClean="0">
                            <a:effectLst/>
                            <a:latin typeface="Cambria Math" panose="02040503050406030204" pitchFamily="18" charset="0"/>
                          </a:rPr>
                          <m:t>𝐻</m:t>
                        </m:r>
                      </m:e>
                      <m:sub>
                        <m:r>
                          <a:rPr lang="en-US" sz="1800" b="0" i="1" smtClean="0">
                            <a:effectLst/>
                            <a:latin typeface="Cambria Math" panose="02040503050406030204" pitchFamily="18" charset="0"/>
                          </a:rPr>
                          <m:t>𝑆𝑂</m:t>
                        </m:r>
                      </m:sub>
                      <m:sup>
                        <m:r>
                          <a:rPr lang="en-US" sz="1800" b="0" i="1" smtClean="0">
                            <a:effectLst/>
                            <a:latin typeface="Cambria Math" panose="02040503050406030204" pitchFamily="18" charset="0"/>
                          </a:rPr>
                          <m:t>′</m:t>
                        </m:r>
                      </m:sup>
                    </m:sSubSup>
                  </m:oMath>
                </a14:m>
                <a:r>
                  <a:rPr lang="en-US" sz="1800" dirty="0">
                    <a:effectLst/>
                    <a:latin typeface="ACaslonPro"/>
                  </a:rPr>
                  <a:t> term</a:t>
                </a:r>
                <a:endParaRPr lang="en-US" dirty="0"/>
              </a:p>
            </p:txBody>
          </p:sp>
        </mc:Choice>
        <mc:Fallback xmlns="">
          <p:sp>
            <p:nvSpPr>
              <p:cNvPr id="11" name="TextBox 10">
                <a:extLst>
                  <a:ext uri="{FF2B5EF4-FFF2-40B4-BE49-F238E27FC236}">
                    <a16:creationId xmlns:a16="http://schemas.microsoft.com/office/drawing/2014/main" id="{1A10D6E0-A2FE-811B-C95B-57C2E651E6C7}"/>
                  </a:ext>
                </a:extLst>
              </p:cNvPr>
              <p:cNvSpPr txBox="1">
                <a:spLocks noRot="1" noChangeAspect="1" noMove="1" noResize="1" noEditPoints="1" noAdjustHandles="1" noChangeArrowheads="1" noChangeShapeType="1" noTextEdit="1"/>
              </p:cNvSpPr>
              <p:nvPr/>
            </p:nvSpPr>
            <p:spPr>
              <a:xfrm>
                <a:off x="297873" y="4166756"/>
                <a:ext cx="12192000" cy="369332"/>
              </a:xfrm>
              <a:prstGeom prst="rect">
                <a:avLst/>
              </a:prstGeom>
              <a:blipFill>
                <a:blip r:embed="rId5"/>
                <a:stretch>
                  <a:fillRect l="-416" t="-10000" b="-23333"/>
                </a:stretch>
              </a:blipFill>
            </p:spPr>
            <p:txBody>
              <a:bodyPr/>
              <a:lstStyle/>
              <a:p>
                <a:r>
                  <a:rPr lang="en-US">
                    <a:noFill/>
                  </a:rPr>
                  <a:t> </a:t>
                </a:r>
              </a:p>
            </p:txBody>
          </p:sp>
        </mc:Fallback>
      </mc:AlternateContent>
      <p:pic>
        <p:nvPicPr>
          <p:cNvPr id="13" name="Picture 12" descr="A math equations and symbols&#10;&#10;Description automatically generated with medium confidence">
            <a:extLst>
              <a:ext uri="{FF2B5EF4-FFF2-40B4-BE49-F238E27FC236}">
                <a16:creationId xmlns:a16="http://schemas.microsoft.com/office/drawing/2014/main" id="{EB455424-AE01-E345-C1C9-5E6EE067B28C}"/>
              </a:ext>
            </a:extLst>
          </p:cNvPr>
          <p:cNvPicPr>
            <a:picLocks noChangeAspect="1"/>
          </p:cNvPicPr>
          <p:nvPr/>
        </p:nvPicPr>
        <p:blipFill>
          <a:blip r:embed="rId6"/>
          <a:stretch>
            <a:fillRect/>
          </a:stretch>
        </p:blipFill>
        <p:spPr>
          <a:xfrm>
            <a:off x="297874" y="4561940"/>
            <a:ext cx="3337722" cy="986805"/>
          </a:xfrm>
          <a:prstGeom prst="rect">
            <a:avLst/>
          </a:prstGeom>
        </p:spPr>
      </p:pic>
      <p:pic>
        <p:nvPicPr>
          <p:cNvPr id="15" name="Picture 14" descr="A mathematical equation with numbers and symbols&#10;&#10;Description automatically generated">
            <a:extLst>
              <a:ext uri="{FF2B5EF4-FFF2-40B4-BE49-F238E27FC236}">
                <a16:creationId xmlns:a16="http://schemas.microsoft.com/office/drawing/2014/main" id="{646970E2-01AA-3211-F81D-6FCDAB80EBA4}"/>
              </a:ext>
            </a:extLst>
          </p:cNvPr>
          <p:cNvPicPr>
            <a:picLocks noChangeAspect="1"/>
          </p:cNvPicPr>
          <p:nvPr/>
        </p:nvPicPr>
        <p:blipFill>
          <a:blip r:embed="rId7"/>
          <a:stretch>
            <a:fillRect/>
          </a:stretch>
        </p:blipFill>
        <p:spPr>
          <a:xfrm>
            <a:off x="4496955" y="4561940"/>
            <a:ext cx="3358573" cy="1021735"/>
          </a:xfrm>
          <a:prstGeom prst="rect">
            <a:avLst/>
          </a:prstGeom>
        </p:spPr>
      </p:pic>
      <p:pic>
        <p:nvPicPr>
          <p:cNvPr id="17" name="Picture 16">
            <a:extLst>
              <a:ext uri="{FF2B5EF4-FFF2-40B4-BE49-F238E27FC236}">
                <a16:creationId xmlns:a16="http://schemas.microsoft.com/office/drawing/2014/main" id="{18A2373D-8B76-1A2E-3101-F3528DC1BDC4}"/>
              </a:ext>
            </a:extLst>
          </p:cNvPr>
          <p:cNvPicPr>
            <a:picLocks noChangeAspect="1"/>
          </p:cNvPicPr>
          <p:nvPr/>
        </p:nvPicPr>
        <p:blipFill>
          <a:blip r:embed="rId8"/>
          <a:stretch>
            <a:fillRect/>
          </a:stretch>
        </p:blipFill>
        <p:spPr>
          <a:xfrm>
            <a:off x="2486266" y="5731250"/>
            <a:ext cx="6824613" cy="581771"/>
          </a:xfrm>
          <a:prstGeom prst="rect">
            <a:avLst/>
          </a:prstGeom>
        </p:spPr>
      </p:pic>
      <p:sp>
        <p:nvSpPr>
          <p:cNvPr id="18" name="TextBox 17">
            <a:extLst>
              <a:ext uri="{FF2B5EF4-FFF2-40B4-BE49-F238E27FC236}">
                <a16:creationId xmlns:a16="http://schemas.microsoft.com/office/drawing/2014/main" id="{C76DB252-C3A9-B517-E82F-C6093F42BEFC}"/>
              </a:ext>
            </a:extLst>
          </p:cNvPr>
          <p:cNvSpPr txBox="1"/>
          <p:nvPr/>
        </p:nvSpPr>
        <p:spPr>
          <a:xfrm>
            <a:off x="297873" y="5564996"/>
            <a:ext cx="990977" cy="369332"/>
          </a:xfrm>
          <a:prstGeom prst="rect">
            <a:avLst/>
          </a:prstGeom>
          <a:noFill/>
        </p:spPr>
        <p:txBody>
          <a:bodyPr wrap="none" rtlCol="0">
            <a:spAutoFit/>
          </a:bodyPr>
          <a:lstStyle/>
          <a:p>
            <a:r>
              <a:rPr lang="en-US" sz="1800" dirty="0">
                <a:effectLst/>
                <a:latin typeface="ACaslonPro"/>
              </a:rPr>
              <a:t>we need</a:t>
            </a:r>
            <a:endParaRPr lang="en-US" dirty="0"/>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B9302A9A-2A0F-B985-D212-F0709BAA3CEE}"/>
                  </a:ext>
                </a:extLst>
              </p:cNvPr>
              <p:cNvSpPr txBox="1"/>
              <p:nvPr/>
            </p:nvSpPr>
            <p:spPr>
              <a:xfrm>
                <a:off x="213879" y="6333285"/>
                <a:ext cx="5786071" cy="409728"/>
              </a:xfrm>
              <a:prstGeom prst="rect">
                <a:avLst/>
              </a:prstGeom>
              <a:noFill/>
            </p:spPr>
            <p:txBody>
              <a:bodyPr wrap="none" rtlCol="0">
                <a:spAutoFit/>
              </a:bodyPr>
              <a:lstStyle/>
              <a:p>
                <a14:m>
                  <m:oMath xmlns:m="http://schemas.openxmlformats.org/officeDocument/2006/math">
                    <m:d>
                      <m:dPr>
                        <m:begChr m:val="⟨"/>
                        <m:endChr m:val="⟩"/>
                        <m:ctrlPr>
                          <a:rPr lang="en-US" i="1" smtClean="0">
                            <a:latin typeface="Cambria Math" panose="02040503050406030204" pitchFamily="18" charset="0"/>
                          </a:rPr>
                        </m:ctrlPr>
                      </m:dPr>
                      <m:e>
                        <m:sSub>
                          <m:sSubPr>
                            <m:ctrlPr>
                              <a:rPr lang="en-US"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𝑥</m:t>
                            </m:r>
                          </m:sub>
                        </m:sSub>
                      </m:e>
                    </m:d>
                    <m:r>
                      <a:rPr lang="en-US" b="0" i="1" smtClean="0">
                        <a:latin typeface="Cambria Math" panose="02040503050406030204" pitchFamily="18" charset="0"/>
                      </a:rPr>
                      <m:t>=</m:t>
                    </m:r>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b="0" i="1" smtClean="0">
                                <a:latin typeface="Cambria Math" panose="02040503050406030204" pitchFamily="18" charset="0"/>
                              </a:rPr>
                              <m:t>𝑦</m:t>
                            </m:r>
                          </m:sub>
                        </m:sSub>
                      </m:e>
                    </m:d>
                    <m:r>
                      <a:rPr lang="en-US" b="0" i="1" smtClean="0">
                        <a:latin typeface="Cambria Math" panose="02040503050406030204" pitchFamily="18" charset="0"/>
                      </a:rPr>
                      <m:t>=</m:t>
                    </m:r>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0" i="1" smtClean="0">
                                <a:latin typeface="Cambria Math" panose="02040503050406030204" pitchFamily="18" charset="0"/>
                              </a:rPr>
                              <m:t>𝑆</m:t>
                            </m:r>
                          </m:e>
                          <m:sub>
                            <m:r>
                              <a:rPr lang="en-US" i="1">
                                <a:latin typeface="Cambria Math" panose="02040503050406030204" pitchFamily="18" charset="0"/>
                              </a:rPr>
                              <m:t>𝑥</m:t>
                            </m:r>
                          </m:sub>
                        </m:sSub>
                      </m:e>
                    </m:d>
                    <m:r>
                      <a:rPr lang="en-US" b="0" i="1" smtClean="0">
                        <a:latin typeface="Cambria Math" panose="02040503050406030204" pitchFamily="18" charset="0"/>
                      </a:rPr>
                      <m:t>=</m:t>
                    </m:r>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𝑦</m:t>
                            </m:r>
                          </m:sub>
                        </m:sSub>
                      </m:e>
                    </m:d>
                    <m:r>
                      <a:rPr lang="en-US" b="0" i="1" smtClean="0">
                        <a:latin typeface="Cambria Math" panose="02040503050406030204" pitchFamily="18" charset="0"/>
                      </a:rPr>
                      <m:t>=0</m:t>
                    </m:r>
                  </m:oMath>
                </a14:m>
                <a:r>
                  <a:rPr lang="en-US" dirty="0"/>
                  <a:t> for eigenstates of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𝑧</m:t>
                        </m:r>
                      </m:sub>
                    </m:sSub>
                  </m:oMath>
                </a14:m>
                <a:r>
                  <a:rPr lang="en-US" dirty="0"/>
                  <a:t> and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𝑧</m:t>
                        </m:r>
                      </m:sub>
                    </m:sSub>
                  </m:oMath>
                </a14:m>
                <a:endParaRPr lang="en-US" dirty="0"/>
              </a:p>
            </p:txBody>
          </p:sp>
        </mc:Choice>
        <mc:Fallback xmlns="">
          <p:sp>
            <p:nvSpPr>
              <p:cNvPr id="19" name="TextBox 18">
                <a:extLst>
                  <a:ext uri="{FF2B5EF4-FFF2-40B4-BE49-F238E27FC236}">
                    <a16:creationId xmlns:a16="http://schemas.microsoft.com/office/drawing/2014/main" id="{B9302A9A-2A0F-B985-D212-F0709BAA3CEE}"/>
                  </a:ext>
                </a:extLst>
              </p:cNvPr>
              <p:cNvSpPr txBox="1">
                <a:spLocks noRot="1" noChangeAspect="1" noMove="1" noResize="1" noEditPoints="1" noAdjustHandles="1" noChangeArrowheads="1" noChangeShapeType="1" noTextEdit="1"/>
              </p:cNvSpPr>
              <p:nvPr/>
            </p:nvSpPr>
            <p:spPr>
              <a:xfrm>
                <a:off x="213879" y="6333285"/>
                <a:ext cx="5786071" cy="409728"/>
              </a:xfrm>
              <a:prstGeom prst="rect">
                <a:avLst/>
              </a:prstGeom>
              <a:blipFill>
                <a:blip r:embed="rId9"/>
                <a:stretch>
                  <a:fillRect b="-21212"/>
                </a:stretch>
              </a:blipFill>
            </p:spPr>
            <p:txBody>
              <a:bodyPr/>
              <a:lstStyle/>
              <a:p>
                <a:r>
                  <a:rPr lang="en-US">
                    <a:noFill/>
                  </a:rPr>
                  <a:t> </a:t>
                </a:r>
              </a:p>
            </p:txBody>
          </p:sp>
        </mc:Fallback>
      </mc:AlternateContent>
    </p:spTree>
    <p:extLst>
      <p:ext uri="{BB962C8B-B14F-4D97-AF65-F5344CB8AC3E}">
        <p14:creationId xmlns:p14="http://schemas.microsoft.com/office/powerpoint/2010/main" val="7377619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510BBBE-BF3C-BC1A-6785-2E7175A3AFEF}"/>
              </a:ext>
            </a:extLst>
          </p:cNvPr>
          <p:cNvSpPr txBox="1">
            <a:spLocks/>
          </p:cNvSpPr>
          <p:nvPr/>
        </p:nvSpPr>
        <p:spPr>
          <a:xfrm>
            <a:off x="297873"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Strong-Field Zeeman Effect </a:t>
            </a:r>
          </a:p>
        </p:txBody>
      </p:sp>
      <p:sp>
        <p:nvSpPr>
          <p:cNvPr id="4" name="TextBox 3">
            <a:extLst>
              <a:ext uri="{FF2B5EF4-FFF2-40B4-BE49-F238E27FC236}">
                <a16:creationId xmlns:a16="http://schemas.microsoft.com/office/drawing/2014/main" id="{66F86E72-4214-D5DF-EF62-1DD9FE5C2F2A}"/>
              </a:ext>
            </a:extLst>
          </p:cNvPr>
          <p:cNvSpPr txBox="1"/>
          <p:nvPr/>
        </p:nvSpPr>
        <p:spPr>
          <a:xfrm>
            <a:off x="297873" y="1140897"/>
            <a:ext cx="2435282" cy="369332"/>
          </a:xfrm>
          <a:prstGeom prst="rect">
            <a:avLst/>
          </a:prstGeom>
          <a:noFill/>
        </p:spPr>
        <p:txBody>
          <a:bodyPr wrap="none" rtlCol="0">
            <a:spAutoFit/>
          </a:bodyPr>
          <a:lstStyle/>
          <a:p>
            <a:r>
              <a:rPr lang="en-US" sz="1800" dirty="0">
                <a:effectLst/>
                <a:latin typeface="ACaslonPro"/>
              </a:rPr>
              <a:t>Putting all this together </a:t>
            </a:r>
            <a:endParaRPr lang="en-US" dirty="0"/>
          </a:p>
        </p:txBody>
      </p:sp>
      <p:pic>
        <p:nvPicPr>
          <p:cNvPr id="6" name="Picture 5">
            <a:extLst>
              <a:ext uri="{FF2B5EF4-FFF2-40B4-BE49-F238E27FC236}">
                <a16:creationId xmlns:a16="http://schemas.microsoft.com/office/drawing/2014/main" id="{62324649-82A8-8248-EEA3-7AAC453C2967}"/>
              </a:ext>
            </a:extLst>
          </p:cNvPr>
          <p:cNvPicPr>
            <a:picLocks noChangeAspect="1"/>
          </p:cNvPicPr>
          <p:nvPr/>
        </p:nvPicPr>
        <p:blipFill>
          <a:blip r:embed="rId2"/>
          <a:stretch>
            <a:fillRect/>
          </a:stretch>
        </p:blipFill>
        <p:spPr>
          <a:xfrm>
            <a:off x="800099" y="1571856"/>
            <a:ext cx="9806131" cy="724144"/>
          </a:xfrm>
          <a:prstGeom prst="rect">
            <a:avLst/>
          </a:prstGeom>
        </p:spPr>
      </p:pic>
      <p:pic>
        <p:nvPicPr>
          <p:cNvPr id="7" name="Picture 6" descr="A math equation with numbers and symbols&#10;&#10;Description automatically generated with medium confidence">
            <a:extLst>
              <a:ext uri="{FF2B5EF4-FFF2-40B4-BE49-F238E27FC236}">
                <a16:creationId xmlns:a16="http://schemas.microsoft.com/office/drawing/2014/main" id="{F8307442-888F-5A7B-D2D8-4BF102E662F1}"/>
              </a:ext>
            </a:extLst>
          </p:cNvPr>
          <p:cNvPicPr>
            <a:picLocks noChangeAspect="1"/>
          </p:cNvPicPr>
          <p:nvPr/>
        </p:nvPicPr>
        <p:blipFill>
          <a:blip r:embed="rId3"/>
          <a:stretch>
            <a:fillRect/>
          </a:stretch>
        </p:blipFill>
        <p:spPr>
          <a:xfrm>
            <a:off x="1910815" y="2313198"/>
            <a:ext cx="2855769" cy="704268"/>
          </a:xfrm>
          <a:prstGeom prst="rect">
            <a:avLst/>
          </a:prstGeom>
        </p:spPr>
      </p:pic>
      <p:sp>
        <p:nvSpPr>
          <p:cNvPr id="8" name="TextBox 7">
            <a:extLst>
              <a:ext uri="{FF2B5EF4-FFF2-40B4-BE49-F238E27FC236}">
                <a16:creationId xmlns:a16="http://schemas.microsoft.com/office/drawing/2014/main" id="{426E073A-EF23-2444-B9E0-3C2909AE30EC}"/>
              </a:ext>
            </a:extLst>
          </p:cNvPr>
          <p:cNvSpPr txBox="1"/>
          <p:nvPr/>
        </p:nvSpPr>
        <p:spPr>
          <a:xfrm>
            <a:off x="297873" y="2480666"/>
            <a:ext cx="1612942" cy="369332"/>
          </a:xfrm>
          <a:prstGeom prst="rect">
            <a:avLst/>
          </a:prstGeom>
          <a:noFill/>
        </p:spPr>
        <p:txBody>
          <a:bodyPr wrap="none" rtlCol="0">
            <a:spAutoFit/>
          </a:bodyPr>
          <a:lstStyle/>
          <a:p>
            <a:r>
              <a:rPr lang="en-US" dirty="0"/>
              <a:t>where we used</a:t>
            </a:r>
          </a:p>
        </p:txBody>
      </p:sp>
      <p:pic>
        <p:nvPicPr>
          <p:cNvPr id="10" name="Picture 9" descr="A close-up of a mathematical equation&#10;&#10;Description automatically generated">
            <a:extLst>
              <a:ext uri="{FF2B5EF4-FFF2-40B4-BE49-F238E27FC236}">
                <a16:creationId xmlns:a16="http://schemas.microsoft.com/office/drawing/2014/main" id="{9F702856-C87E-5CDD-F0F6-72FEAF0DB3C9}"/>
              </a:ext>
            </a:extLst>
          </p:cNvPr>
          <p:cNvPicPr>
            <a:picLocks noChangeAspect="1"/>
          </p:cNvPicPr>
          <p:nvPr/>
        </p:nvPicPr>
        <p:blipFill>
          <a:blip r:embed="rId4"/>
          <a:stretch>
            <a:fillRect/>
          </a:stretch>
        </p:blipFill>
        <p:spPr>
          <a:xfrm>
            <a:off x="297873" y="3596010"/>
            <a:ext cx="4804063" cy="681933"/>
          </a:xfrm>
          <a:prstGeom prst="rect">
            <a:avLst/>
          </a:prstGeom>
        </p:spPr>
      </p:pic>
      <p:sp>
        <p:nvSpPr>
          <p:cNvPr id="11" name="TextBox 10">
            <a:extLst>
              <a:ext uri="{FF2B5EF4-FFF2-40B4-BE49-F238E27FC236}">
                <a16:creationId xmlns:a16="http://schemas.microsoft.com/office/drawing/2014/main" id="{74FA5CC8-2311-A57D-7435-537E296038BF}"/>
              </a:ext>
            </a:extLst>
          </p:cNvPr>
          <p:cNvSpPr txBox="1"/>
          <p:nvPr/>
        </p:nvSpPr>
        <p:spPr>
          <a:xfrm>
            <a:off x="297873" y="3122072"/>
            <a:ext cx="7330853" cy="369332"/>
          </a:xfrm>
          <a:prstGeom prst="rect">
            <a:avLst/>
          </a:prstGeom>
          <a:noFill/>
        </p:spPr>
        <p:txBody>
          <a:bodyPr wrap="none" rtlCol="0">
            <a:spAutoFit/>
          </a:bodyPr>
          <a:lstStyle/>
          <a:p>
            <a:r>
              <a:rPr lang="en-US" dirty="0"/>
              <a:t>Massaging the coefficients in front of each of the two terms as shown below</a:t>
            </a:r>
          </a:p>
        </p:txBody>
      </p:sp>
      <p:pic>
        <p:nvPicPr>
          <p:cNvPr id="13" name="Picture 12">
            <a:extLst>
              <a:ext uri="{FF2B5EF4-FFF2-40B4-BE49-F238E27FC236}">
                <a16:creationId xmlns:a16="http://schemas.microsoft.com/office/drawing/2014/main" id="{552D862B-7DC9-511B-3DC7-5A1C1062277E}"/>
              </a:ext>
            </a:extLst>
          </p:cNvPr>
          <p:cNvPicPr>
            <a:picLocks noChangeAspect="1"/>
          </p:cNvPicPr>
          <p:nvPr/>
        </p:nvPicPr>
        <p:blipFill>
          <a:blip r:embed="rId5"/>
          <a:stretch>
            <a:fillRect/>
          </a:stretch>
        </p:blipFill>
        <p:spPr>
          <a:xfrm>
            <a:off x="297873" y="4499150"/>
            <a:ext cx="9067570" cy="681932"/>
          </a:xfrm>
          <a:prstGeom prst="rect">
            <a:avLst/>
          </a:prstGeom>
        </p:spPr>
      </p:pic>
      <p:sp>
        <p:nvSpPr>
          <p:cNvPr id="14" name="TextBox 13">
            <a:extLst>
              <a:ext uri="{FF2B5EF4-FFF2-40B4-BE49-F238E27FC236}">
                <a16:creationId xmlns:a16="http://schemas.microsoft.com/office/drawing/2014/main" id="{63CD0B88-FD8F-9196-B5DD-B1743F852E1F}"/>
              </a:ext>
            </a:extLst>
          </p:cNvPr>
          <p:cNvSpPr txBox="1"/>
          <p:nvPr/>
        </p:nvSpPr>
        <p:spPr>
          <a:xfrm>
            <a:off x="266699" y="5347771"/>
            <a:ext cx="1204176" cy="369332"/>
          </a:xfrm>
          <a:prstGeom prst="rect">
            <a:avLst/>
          </a:prstGeom>
          <a:noFill/>
        </p:spPr>
        <p:txBody>
          <a:bodyPr wrap="none" rtlCol="0">
            <a:spAutoFit/>
          </a:bodyPr>
          <a:lstStyle/>
          <a:p>
            <a:r>
              <a:rPr lang="en-US" dirty="0"/>
              <a:t>We obtain </a:t>
            </a:r>
          </a:p>
        </p:txBody>
      </p:sp>
      <p:pic>
        <p:nvPicPr>
          <p:cNvPr id="16" name="Picture 15">
            <a:extLst>
              <a:ext uri="{FF2B5EF4-FFF2-40B4-BE49-F238E27FC236}">
                <a16:creationId xmlns:a16="http://schemas.microsoft.com/office/drawing/2014/main" id="{9DB604FE-4DB8-88FE-0DB0-9022147F504F}"/>
              </a:ext>
            </a:extLst>
          </p:cNvPr>
          <p:cNvPicPr>
            <a:picLocks noChangeAspect="1"/>
          </p:cNvPicPr>
          <p:nvPr/>
        </p:nvPicPr>
        <p:blipFill>
          <a:blip r:embed="rId6"/>
          <a:stretch>
            <a:fillRect/>
          </a:stretch>
        </p:blipFill>
        <p:spPr>
          <a:xfrm>
            <a:off x="1268902" y="5847862"/>
            <a:ext cx="9654196" cy="681931"/>
          </a:xfrm>
          <a:prstGeom prst="rect">
            <a:avLst/>
          </a:prstGeom>
        </p:spPr>
      </p:pic>
    </p:spTree>
    <p:extLst>
      <p:ext uri="{BB962C8B-B14F-4D97-AF65-F5344CB8AC3E}">
        <p14:creationId xmlns:p14="http://schemas.microsoft.com/office/powerpoint/2010/main" val="16603087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C84BA7E1-A7B2-7AD9-0BA4-C5CE5F967BB9}"/>
              </a:ext>
            </a:extLst>
          </p:cNvPr>
          <p:cNvSpPr txBox="1">
            <a:spLocks/>
          </p:cNvSpPr>
          <p:nvPr/>
        </p:nvSpPr>
        <p:spPr>
          <a:xfrm>
            <a:off x="297873"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Strong-Field Zeeman Effect </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E9351E18-87FF-92E5-50AF-4FF0E032D4BA}"/>
                  </a:ext>
                </a:extLst>
              </p:cNvPr>
              <p:cNvSpPr txBox="1"/>
              <p:nvPr/>
            </p:nvSpPr>
            <p:spPr>
              <a:xfrm>
                <a:off x="297873" y="1922317"/>
                <a:ext cx="11578936" cy="369332"/>
              </a:xfrm>
              <a:prstGeom prst="rect">
                <a:avLst/>
              </a:prstGeom>
              <a:noFill/>
            </p:spPr>
            <p:txBody>
              <a:bodyPr wrap="square" rtlCol="0">
                <a:spAutoFit/>
              </a:bodyPr>
              <a:lstStyle/>
              <a:p>
                <a:r>
                  <a:rPr lang="en-US" sz="1800" dirty="0">
                    <a:effectLst/>
                    <a:latin typeface="ACaslonPro"/>
                  </a:rPr>
                  <a:t>Note that the term in square brackets is indeterminate for </a:t>
                </a:r>
                <a14:m>
                  <m:oMath xmlns:m="http://schemas.openxmlformats.org/officeDocument/2006/math">
                    <m:r>
                      <a:rPr lang="en-US" sz="1800" i="1" dirty="0" smtClean="0">
                        <a:effectLst/>
                        <a:latin typeface="Cambria Math" panose="02040503050406030204" pitchFamily="18" charset="0"/>
                      </a:rPr>
                      <m:t>𝑙</m:t>
                    </m:r>
                    <m:r>
                      <a:rPr lang="en-US" sz="1800" i="1" dirty="0" smtClean="0">
                        <a:effectLst/>
                        <a:latin typeface="Cambria Math" panose="02040503050406030204" pitchFamily="18" charset="0"/>
                      </a:rPr>
                      <m:t>=0</m:t>
                    </m:r>
                  </m:oMath>
                </a14:m>
                <a:r>
                  <a:rPr lang="en-US" dirty="0"/>
                  <a:t>. Its correct value in this case is 1, in fact: </a:t>
                </a:r>
              </a:p>
            </p:txBody>
          </p:sp>
        </mc:Choice>
        <mc:Fallback xmlns="">
          <p:sp>
            <p:nvSpPr>
              <p:cNvPr id="4" name="TextBox 3">
                <a:extLst>
                  <a:ext uri="{FF2B5EF4-FFF2-40B4-BE49-F238E27FC236}">
                    <a16:creationId xmlns:a16="http://schemas.microsoft.com/office/drawing/2014/main" id="{E9351E18-87FF-92E5-50AF-4FF0E032D4BA}"/>
                  </a:ext>
                </a:extLst>
              </p:cNvPr>
              <p:cNvSpPr txBox="1">
                <a:spLocks noRot="1" noChangeAspect="1" noMove="1" noResize="1" noEditPoints="1" noAdjustHandles="1" noChangeArrowheads="1" noChangeShapeType="1" noTextEdit="1"/>
              </p:cNvSpPr>
              <p:nvPr/>
            </p:nvSpPr>
            <p:spPr>
              <a:xfrm>
                <a:off x="297873" y="1922317"/>
                <a:ext cx="11578936" cy="369332"/>
              </a:xfrm>
              <a:prstGeom prst="rect">
                <a:avLst/>
              </a:prstGeom>
              <a:blipFill>
                <a:blip r:embed="rId2"/>
                <a:stretch>
                  <a:fillRect l="-438" t="-6667" b="-26667"/>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40605297-2A32-B8F8-F903-139998EC6E6B}"/>
              </a:ext>
            </a:extLst>
          </p:cNvPr>
          <p:cNvPicPr>
            <a:picLocks noChangeAspect="1"/>
          </p:cNvPicPr>
          <p:nvPr/>
        </p:nvPicPr>
        <p:blipFill>
          <a:blip r:embed="rId3"/>
          <a:stretch>
            <a:fillRect/>
          </a:stretch>
        </p:blipFill>
        <p:spPr>
          <a:xfrm>
            <a:off x="1268902" y="1088825"/>
            <a:ext cx="9654196" cy="681931"/>
          </a:xfrm>
          <a:prstGeom prst="rect">
            <a:avLst/>
          </a:prstGeom>
        </p:spPr>
      </p:pic>
      <p:pic>
        <p:nvPicPr>
          <p:cNvPr id="7" name="Picture 6" descr="A mathematical equation with black text&#10;&#10;Description automatically generated">
            <a:extLst>
              <a:ext uri="{FF2B5EF4-FFF2-40B4-BE49-F238E27FC236}">
                <a16:creationId xmlns:a16="http://schemas.microsoft.com/office/drawing/2014/main" id="{9B0533AD-E60D-C723-006B-3241A9F7D1DC}"/>
              </a:ext>
            </a:extLst>
          </p:cNvPr>
          <p:cNvPicPr>
            <a:picLocks noChangeAspect="1"/>
          </p:cNvPicPr>
          <p:nvPr/>
        </p:nvPicPr>
        <p:blipFill>
          <a:blip r:embed="rId4"/>
          <a:stretch>
            <a:fillRect/>
          </a:stretch>
        </p:blipFill>
        <p:spPr>
          <a:xfrm>
            <a:off x="3443022" y="4922884"/>
            <a:ext cx="4483100" cy="787400"/>
          </a:xfrm>
          <a:prstGeom prst="rect">
            <a:avLst/>
          </a:prstGeom>
        </p:spPr>
      </p:pic>
      <p:sp>
        <p:nvSpPr>
          <p:cNvPr id="8" name="TextBox 7">
            <a:extLst>
              <a:ext uri="{FF2B5EF4-FFF2-40B4-BE49-F238E27FC236}">
                <a16:creationId xmlns:a16="http://schemas.microsoft.com/office/drawing/2014/main" id="{935DE50A-3295-D1E6-0B8B-5AC8D5B7713D}"/>
              </a:ext>
            </a:extLst>
          </p:cNvPr>
          <p:cNvSpPr txBox="1"/>
          <p:nvPr/>
        </p:nvSpPr>
        <p:spPr>
          <a:xfrm>
            <a:off x="204354" y="5541301"/>
            <a:ext cx="3550972" cy="369332"/>
          </a:xfrm>
          <a:prstGeom prst="rect">
            <a:avLst/>
          </a:prstGeom>
          <a:noFill/>
        </p:spPr>
        <p:txBody>
          <a:bodyPr wrap="none" rtlCol="0">
            <a:spAutoFit/>
          </a:bodyPr>
          <a:lstStyle/>
          <a:p>
            <a:r>
              <a:rPr lang="en-US" sz="1800" dirty="0">
                <a:effectLst/>
                <a:latin typeface="ACaslonPro"/>
              </a:rPr>
              <a:t>and the fine-structure contribution  </a:t>
            </a:r>
            <a:endParaRPr lang="en-US" dirty="0"/>
          </a:p>
        </p:txBody>
      </p:sp>
      <p:pic>
        <p:nvPicPr>
          <p:cNvPr id="10" name="Picture 9" descr="A math equations with numbers&#10;&#10;Description automatically generated with medium confidence">
            <a:extLst>
              <a:ext uri="{FF2B5EF4-FFF2-40B4-BE49-F238E27FC236}">
                <a16:creationId xmlns:a16="http://schemas.microsoft.com/office/drawing/2014/main" id="{045E5AA3-5AAB-F502-6C0D-5075E445EBB5}"/>
              </a:ext>
            </a:extLst>
          </p:cNvPr>
          <p:cNvPicPr>
            <a:picLocks noChangeAspect="1"/>
          </p:cNvPicPr>
          <p:nvPr/>
        </p:nvPicPr>
        <p:blipFill>
          <a:blip r:embed="rId5"/>
          <a:stretch>
            <a:fillRect/>
          </a:stretch>
        </p:blipFill>
        <p:spPr>
          <a:xfrm>
            <a:off x="3538785" y="5837914"/>
            <a:ext cx="4851400" cy="825500"/>
          </a:xfrm>
          <a:prstGeom prst="rect">
            <a:avLst/>
          </a:prstGeom>
        </p:spPr>
      </p:pic>
      <p:sp>
        <p:nvSpPr>
          <p:cNvPr id="6" name="TextBox 5">
            <a:extLst>
              <a:ext uri="{FF2B5EF4-FFF2-40B4-BE49-F238E27FC236}">
                <a16:creationId xmlns:a16="http://schemas.microsoft.com/office/drawing/2014/main" id="{BFB6FAB6-1720-500C-FD68-FE6F3D667936}"/>
              </a:ext>
            </a:extLst>
          </p:cNvPr>
          <p:cNvSpPr txBox="1"/>
          <p:nvPr/>
        </p:nvSpPr>
        <p:spPr>
          <a:xfrm>
            <a:off x="204354" y="4674403"/>
            <a:ext cx="6099462" cy="369332"/>
          </a:xfrm>
          <a:prstGeom prst="rect">
            <a:avLst/>
          </a:prstGeom>
          <a:noFill/>
        </p:spPr>
        <p:txBody>
          <a:bodyPr wrap="square">
            <a:spAutoFit/>
          </a:bodyPr>
          <a:lstStyle/>
          <a:p>
            <a:r>
              <a:rPr lang="en-US" sz="1800" dirty="0">
                <a:effectLst/>
                <a:latin typeface="ACaslonPro"/>
              </a:rPr>
              <a:t>The </a:t>
            </a:r>
            <a:r>
              <a:rPr lang="en-US" sz="1800" i="1" dirty="0">
                <a:effectLst/>
                <a:latin typeface="ACaslonPro"/>
              </a:rPr>
              <a:t>total </a:t>
            </a:r>
            <a:r>
              <a:rPr lang="en-US" sz="1800" dirty="0">
                <a:effectLst/>
                <a:latin typeface="ACaslonPro"/>
              </a:rPr>
              <a:t>energy is the sum of the Zeeman part </a:t>
            </a:r>
            <a:endParaRPr lang="en-US" dirty="0"/>
          </a:p>
        </p:txBody>
      </p:sp>
      <p:pic>
        <p:nvPicPr>
          <p:cNvPr id="11" name="Picture 10">
            <a:extLst>
              <a:ext uri="{FF2B5EF4-FFF2-40B4-BE49-F238E27FC236}">
                <a16:creationId xmlns:a16="http://schemas.microsoft.com/office/drawing/2014/main" id="{ADB3E801-D9FE-1C93-E67C-9F6117471F58}"/>
              </a:ext>
            </a:extLst>
          </p:cNvPr>
          <p:cNvPicPr>
            <a:picLocks noChangeAspect="1"/>
          </p:cNvPicPr>
          <p:nvPr/>
        </p:nvPicPr>
        <p:blipFill>
          <a:blip r:embed="rId6"/>
          <a:stretch>
            <a:fillRect/>
          </a:stretch>
        </p:blipFill>
        <p:spPr>
          <a:xfrm>
            <a:off x="384463" y="2407327"/>
            <a:ext cx="5503722" cy="541350"/>
          </a:xfrm>
          <a:prstGeom prst="rect">
            <a:avLst/>
          </a:prstGeom>
        </p:spPr>
      </p:pic>
      <p:pic>
        <p:nvPicPr>
          <p:cNvPr id="13" name="Picture 12">
            <a:extLst>
              <a:ext uri="{FF2B5EF4-FFF2-40B4-BE49-F238E27FC236}">
                <a16:creationId xmlns:a16="http://schemas.microsoft.com/office/drawing/2014/main" id="{194B072D-1D2B-09C7-F393-E8B8DBCE4CE7}"/>
              </a:ext>
            </a:extLst>
          </p:cNvPr>
          <p:cNvPicPr>
            <a:picLocks noChangeAspect="1"/>
          </p:cNvPicPr>
          <p:nvPr/>
        </p:nvPicPr>
        <p:blipFill>
          <a:blip r:embed="rId7"/>
          <a:stretch>
            <a:fillRect/>
          </a:stretch>
        </p:blipFill>
        <p:spPr>
          <a:xfrm>
            <a:off x="348433" y="3214976"/>
            <a:ext cx="5336139" cy="648032"/>
          </a:xfrm>
          <a:prstGeom prst="rect">
            <a:avLst/>
          </a:prstGeom>
        </p:spPr>
      </p:pic>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3E1DEAF3-85D8-D9F0-ED26-A2B3D445B7FF}"/>
                  </a:ext>
                </a:extLst>
              </p:cNvPr>
              <p:cNvSpPr txBox="1"/>
              <p:nvPr/>
            </p:nvSpPr>
            <p:spPr>
              <a:xfrm>
                <a:off x="5964485" y="2490249"/>
                <a:ext cx="4189865" cy="1200329"/>
              </a:xfrm>
              <a:prstGeom prst="rect">
                <a:avLst/>
              </a:prstGeom>
              <a:noFill/>
            </p:spPr>
            <p:txBody>
              <a:bodyPr wrap="none" rtlCol="0">
                <a:spAutoFit/>
              </a:bodyPr>
              <a:lstStyle/>
              <a:p>
                <a14:m>
                  <m:oMath xmlns:m="http://schemas.openxmlformats.org/officeDocument/2006/math">
                    <m:r>
                      <a:rPr lang="en-US" i="1">
                        <a:latin typeface="Cambria Math" panose="02040503050406030204" pitchFamily="18" charset="0"/>
                        <a:ea typeface="Cambria Math" panose="02040503050406030204" pitchFamily="18" charset="0"/>
                      </a:rPr>
                      <m:t>← </m:t>
                    </m:r>
                  </m:oMath>
                </a14:m>
                <a:r>
                  <a:rPr lang="en-US" sz="1800" dirty="0">
                    <a:effectLst/>
                    <a:latin typeface="CMR10"/>
                  </a:rPr>
                  <a:t> same as the Zeeman term with </a:t>
                </a:r>
                <a14:m>
                  <m:oMath xmlns:m="http://schemas.openxmlformats.org/officeDocument/2006/math">
                    <m:sSub>
                      <m:sSubPr>
                        <m:ctrlPr>
                          <a:rPr lang="en-US" sz="1800" i="1" smtClean="0">
                            <a:effectLst/>
                            <a:latin typeface="Cambria Math" panose="02040503050406030204" pitchFamily="18" charset="0"/>
                          </a:rPr>
                        </m:ctrlPr>
                      </m:sSubPr>
                      <m:e>
                        <m:r>
                          <a:rPr lang="en-US" sz="1800" b="0" i="1" smtClean="0">
                            <a:effectLst/>
                            <a:latin typeface="Cambria Math" panose="02040503050406030204" pitchFamily="18" charset="0"/>
                          </a:rPr>
                          <m:t>𝑚</m:t>
                        </m:r>
                      </m:e>
                      <m:sub>
                        <m:r>
                          <a:rPr lang="en-US" sz="1800" b="0" i="1" smtClean="0">
                            <a:effectLst/>
                            <a:latin typeface="Cambria Math" panose="02040503050406030204" pitchFamily="18" charset="0"/>
                          </a:rPr>
                          <m:t>𝑙</m:t>
                        </m:r>
                      </m:sub>
                    </m:sSub>
                    <m:r>
                      <a:rPr lang="en-US" sz="1800" b="0" i="1" smtClean="0">
                        <a:effectLst/>
                        <a:latin typeface="Cambria Math" panose="02040503050406030204" pitchFamily="18" charset="0"/>
                      </a:rPr>
                      <m:t>=0</m:t>
                    </m:r>
                  </m:oMath>
                </a14:m>
                <a:r>
                  <a:rPr lang="en-US" sz="1800" dirty="0">
                    <a:effectLst/>
                    <a:latin typeface="CMMI7"/>
                  </a:rPr>
                  <a:t> </a:t>
                </a:r>
              </a:p>
              <a:p>
                <a:endParaRPr lang="en-US" dirty="0">
                  <a:latin typeface="CMMI7"/>
                </a:endParaRPr>
              </a:p>
              <a:p>
                <a:endParaRPr lang="en-US" sz="1800" dirty="0">
                  <a:effectLst/>
                  <a:latin typeface="CMMI7"/>
                </a:endParaRPr>
              </a:p>
              <a:p>
                <a14:m>
                  <m:oMath xmlns:m="http://schemas.openxmlformats.org/officeDocument/2006/math">
                    <m:r>
                      <a:rPr lang="en-US" sz="1800" i="1" smtClean="0">
                        <a:effectLst/>
                        <a:latin typeface="Cambria Math" panose="02040503050406030204" pitchFamily="18" charset="0"/>
                        <a:ea typeface="Cambria Math" panose="02040503050406030204" pitchFamily="18" charset="0"/>
                      </a:rPr>
                      <m:t>←</m:t>
                    </m:r>
                  </m:oMath>
                </a14:m>
                <a:r>
                  <a:rPr lang="en-US" sz="1800" dirty="0">
                    <a:effectLst/>
                    <a:latin typeface="CMMI7"/>
                  </a:rPr>
                  <a:t> from fine structure </a:t>
                </a:r>
                <a:r>
                  <a:rPr lang="en-US" sz="1800" dirty="0">
                    <a:effectLst/>
                    <a:latin typeface="CMR10"/>
                  </a:rPr>
                  <a:t> </a:t>
                </a:r>
                <a:endParaRPr lang="en-US" dirty="0"/>
              </a:p>
            </p:txBody>
          </p:sp>
        </mc:Choice>
        <mc:Fallback xmlns="">
          <p:sp>
            <p:nvSpPr>
              <p:cNvPr id="14" name="TextBox 13">
                <a:extLst>
                  <a:ext uri="{FF2B5EF4-FFF2-40B4-BE49-F238E27FC236}">
                    <a16:creationId xmlns:a16="http://schemas.microsoft.com/office/drawing/2014/main" id="{3E1DEAF3-85D8-D9F0-ED26-A2B3D445B7FF}"/>
                  </a:ext>
                </a:extLst>
              </p:cNvPr>
              <p:cNvSpPr txBox="1">
                <a:spLocks noRot="1" noChangeAspect="1" noMove="1" noResize="1" noEditPoints="1" noAdjustHandles="1" noChangeArrowheads="1" noChangeShapeType="1" noTextEdit="1"/>
              </p:cNvSpPr>
              <p:nvPr/>
            </p:nvSpPr>
            <p:spPr>
              <a:xfrm>
                <a:off x="5964485" y="2490249"/>
                <a:ext cx="4189865" cy="1200329"/>
              </a:xfrm>
              <a:prstGeom prst="rect">
                <a:avLst/>
              </a:prstGeom>
              <a:blipFill>
                <a:blip r:embed="rId8"/>
                <a:stretch>
                  <a:fillRect t="-3158" r="-302" b="-8421"/>
                </a:stretch>
              </a:blipFill>
            </p:spPr>
            <p:txBody>
              <a:bodyPr/>
              <a:lstStyle/>
              <a:p>
                <a:r>
                  <a:rPr lang="en-US">
                    <a:noFill/>
                  </a:rPr>
                  <a:t> </a:t>
                </a:r>
              </a:p>
            </p:txBody>
          </p:sp>
        </mc:Fallback>
      </mc:AlternateContent>
      <p:pic>
        <p:nvPicPr>
          <p:cNvPr id="16" name="Picture 15" descr="A number and a number on a white background&#10;&#10;Description automatically generated">
            <a:extLst>
              <a:ext uri="{FF2B5EF4-FFF2-40B4-BE49-F238E27FC236}">
                <a16:creationId xmlns:a16="http://schemas.microsoft.com/office/drawing/2014/main" id="{F0911916-DD83-60F0-FE3C-30794A0BF2EF}"/>
              </a:ext>
            </a:extLst>
          </p:cNvPr>
          <p:cNvPicPr>
            <a:picLocks noChangeAspect="1"/>
          </p:cNvPicPr>
          <p:nvPr/>
        </p:nvPicPr>
        <p:blipFill>
          <a:blip r:embed="rId9"/>
          <a:stretch>
            <a:fillRect/>
          </a:stretch>
        </p:blipFill>
        <p:spPr>
          <a:xfrm>
            <a:off x="3212624" y="3877636"/>
            <a:ext cx="5503722" cy="719180"/>
          </a:xfrm>
          <a:prstGeom prst="rect">
            <a:avLst/>
          </a:prstGeom>
        </p:spPr>
      </p:pic>
      <p:sp>
        <p:nvSpPr>
          <p:cNvPr id="17" name="Bent Arrow 16">
            <a:extLst>
              <a:ext uri="{FF2B5EF4-FFF2-40B4-BE49-F238E27FC236}">
                <a16:creationId xmlns:a16="http://schemas.microsoft.com/office/drawing/2014/main" id="{0DAAF256-4694-DD73-FCD3-441101A89545}"/>
              </a:ext>
            </a:extLst>
          </p:cNvPr>
          <p:cNvSpPr/>
          <p:nvPr/>
        </p:nvSpPr>
        <p:spPr>
          <a:xfrm rot="10800000">
            <a:off x="9094839" y="4035377"/>
            <a:ext cx="481780" cy="403697"/>
          </a:xfrm>
          <a:prstGeom prst="ben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Bent Arrow 17">
            <a:extLst>
              <a:ext uri="{FF2B5EF4-FFF2-40B4-BE49-F238E27FC236}">
                <a16:creationId xmlns:a16="http://schemas.microsoft.com/office/drawing/2014/main" id="{8DBAA3C8-46D2-3A9A-6EA2-48B6EFC1256B}"/>
              </a:ext>
            </a:extLst>
          </p:cNvPr>
          <p:cNvSpPr/>
          <p:nvPr/>
        </p:nvSpPr>
        <p:spPr>
          <a:xfrm rot="10800000" flipH="1">
            <a:off x="2396595" y="3991243"/>
            <a:ext cx="437536" cy="369331"/>
          </a:xfrm>
          <a:prstGeom prst="ben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Left Bracket 1">
            <a:extLst>
              <a:ext uri="{FF2B5EF4-FFF2-40B4-BE49-F238E27FC236}">
                <a16:creationId xmlns:a16="http://schemas.microsoft.com/office/drawing/2014/main" id="{0E90BC79-F151-8180-9040-9B54139EDD14}"/>
              </a:ext>
            </a:extLst>
          </p:cNvPr>
          <p:cNvSpPr/>
          <p:nvPr/>
        </p:nvSpPr>
        <p:spPr>
          <a:xfrm>
            <a:off x="9094839" y="1163781"/>
            <a:ext cx="82447" cy="559935"/>
          </a:xfrm>
          <a:prstGeom prst="leftBracket">
            <a:avLst/>
          </a:prstGeom>
          <a:ln w="12700">
            <a:solidFill>
              <a:schemeClr val="tx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9" name="Left Bracket 8">
            <a:extLst>
              <a:ext uri="{FF2B5EF4-FFF2-40B4-BE49-F238E27FC236}">
                <a16:creationId xmlns:a16="http://schemas.microsoft.com/office/drawing/2014/main" id="{F2463EC5-7F96-4813-64A5-2081DDFCD1DE}"/>
              </a:ext>
            </a:extLst>
          </p:cNvPr>
          <p:cNvSpPr/>
          <p:nvPr/>
        </p:nvSpPr>
        <p:spPr>
          <a:xfrm rot="10800000">
            <a:off x="10670793" y="1179648"/>
            <a:ext cx="82447" cy="559935"/>
          </a:xfrm>
          <a:prstGeom prst="leftBracket">
            <a:avLst/>
          </a:prstGeom>
          <a:ln w="12700">
            <a:solidFill>
              <a:schemeClr val="tx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pic>
        <p:nvPicPr>
          <p:cNvPr id="15" name="Picture 14">
            <a:extLst>
              <a:ext uri="{FF2B5EF4-FFF2-40B4-BE49-F238E27FC236}">
                <a16:creationId xmlns:a16="http://schemas.microsoft.com/office/drawing/2014/main" id="{B7A0D46B-ECF8-5457-EEC1-F4E4A95C03C4}"/>
              </a:ext>
            </a:extLst>
          </p:cNvPr>
          <p:cNvPicPr>
            <a:picLocks noChangeAspect="1"/>
          </p:cNvPicPr>
          <p:nvPr/>
        </p:nvPicPr>
        <p:blipFill>
          <a:blip r:embed="rId10"/>
          <a:stretch>
            <a:fillRect/>
          </a:stretch>
        </p:blipFill>
        <p:spPr>
          <a:xfrm>
            <a:off x="3621232" y="2905614"/>
            <a:ext cx="2933700" cy="241300"/>
          </a:xfrm>
          <a:prstGeom prst="rect">
            <a:avLst/>
          </a:prstGeom>
        </p:spPr>
      </p:pic>
    </p:spTree>
    <p:extLst>
      <p:ext uri="{BB962C8B-B14F-4D97-AF65-F5344CB8AC3E}">
        <p14:creationId xmlns:p14="http://schemas.microsoft.com/office/powerpoint/2010/main" val="17864488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A3CAEB-9C0D-E262-7799-D78B1FF0E7C9}"/>
              </a:ext>
            </a:extLst>
          </p:cNvPr>
          <p:cNvSpPr>
            <a:spLocks noGrp="1"/>
          </p:cNvSpPr>
          <p:nvPr>
            <p:ph type="title"/>
          </p:nvPr>
        </p:nvSpPr>
        <p:spPr>
          <a:xfrm>
            <a:off x="297873" y="0"/>
            <a:ext cx="10515600" cy="1325563"/>
          </a:xfrm>
        </p:spPr>
        <p:txBody>
          <a:bodyPr/>
          <a:lstStyle/>
          <a:p>
            <a:r>
              <a:rPr lang="en-US" b="1" dirty="0"/>
              <a:t>Intermediate-Field Zeeman Effect </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06B2D8C6-DE40-FB05-CC14-09AEBE122FF1}"/>
                  </a:ext>
                </a:extLst>
              </p:cNvPr>
              <p:cNvSpPr txBox="1"/>
              <p:nvPr/>
            </p:nvSpPr>
            <p:spPr>
              <a:xfrm>
                <a:off x="297872" y="1140898"/>
                <a:ext cx="11724409" cy="677173"/>
              </a:xfrm>
              <a:prstGeom prst="rect">
                <a:avLst/>
              </a:prstGeom>
              <a:noFill/>
            </p:spPr>
            <p:txBody>
              <a:bodyPr wrap="square">
                <a:spAutoFit/>
              </a:bodyPr>
              <a:lstStyle/>
              <a:p>
                <a:r>
                  <a:rPr lang="en-US" sz="1800" dirty="0">
                    <a:effectLst/>
                    <a:latin typeface="ACaslonPro"/>
                  </a:rPr>
                  <a:t>In the intermediate regime </a:t>
                </a:r>
                <a14:m>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𝐻</m:t>
                        </m:r>
                      </m:e>
                      <m:sub>
                        <m:r>
                          <a:rPr lang="en-US" b="0" i="1" smtClean="0">
                            <a:latin typeface="Cambria Math" panose="02040503050406030204" pitchFamily="18" charset="0"/>
                          </a:rPr>
                          <m:t>𝑧</m:t>
                        </m:r>
                      </m:sub>
                      <m:sup>
                        <m:r>
                          <a:rPr lang="en-US" b="0" i="1" smtClean="0">
                            <a:latin typeface="Cambria Math" panose="02040503050406030204" pitchFamily="18" charset="0"/>
                          </a:rPr>
                          <m:t>′</m:t>
                        </m:r>
                      </m:sup>
                    </m:sSubSup>
                  </m:oMath>
                </a14:m>
                <a:r>
                  <a:rPr lang="en-US" sz="1800" dirty="0">
                    <a:effectLst/>
                    <a:latin typeface="ACaslonPro"/>
                  </a:rPr>
                  <a:t> and </a:t>
                </a:r>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𝐻</m:t>
                        </m:r>
                      </m:e>
                      <m:sub>
                        <m:r>
                          <a:rPr lang="en-US" b="0" i="1" smtClean="0">
                            <a:latin typeface="Cambria Math" panose="02040503050406030204" pitchFamily="18" charset="0"/>
                          </a:rPr>
                          <m:t>𝑓𝑠</m:t>
                        </m:r>
                      </m:sub>
                      <m:sup>
                        <m:r>
                          <a:rPr lang="en-US" i="1">
                            <a:latin typeface="Cambria Math" panose="02040503050406030204" pitchFamily="18" charset="0"/>
                          </a:rPr>
                          <m:t>′</m:t>
                        </m:r>
                      </m:sup>
                    </m:sSubSup>
                  </m:oMath>
                </a14:m>
                <a:r>
                  <a:rPr lang="en-US" sz="1800" dirty="0">
                    <a:effectLst/>
                    <a:latin typeface="ACaslonPro"/>
                  </a:rPr>
                  <a:t> have the same magnitude and we must treat them on the same footing </a:t>
                </a:r>
                <a:r>
                  <a:rPr lang="en-US" dirty="0"/>
                  <a:t>as perturbations to the Bohr Hamiltonian </a:t>
                </a:r>
                <a:r>
                  <a:rPr lang="en-US" sz="1800" dirty="0">
                    <a:effectLst/>
                    <a:latin typeface="ACaslonPro"/>
                  </a:rPr>
                  <a:t>   </a:t>
                </a:r>
                <a:endParaRPr lang="en-US" dirty="0"/>
              </a:p>
            </p:txBody>
          </p:sp>
        </mc:Choice>
        <mc:Fallback xmlns="">
          <p:sp>
            <p:nvSpPr>
              <p:cNvPr id="4" name="TextBox 3">
                <a:extLst>
                  <a:ext uri="{FF2B5EF4-FFF2-40B4-BE49-F238E27FC236}">
                    <a16:creationId xmlns:a16="http://schemas.microsoft.com/office/drawing/2014/main" id="{06B2D8C6-DE40-FB05-CC14-09AEBE122FF1}"/>
                  </a:ext>
                </a:extLst>
              </p:cNvPr>
              <p:cNvSpPr txBox="1">
                <a:spLocks noRot="1" noChangeAspect="1" noMove="1" noResize="1" noEditPoints="1" noAdjustHandles="1" noChangeArrowheads="1" noChangeShapeType="1" noTextEdit="1"/>
              </p:cNvSpPr>
              <p:nvPr/>
            </p:nvSpPr>
            <p:spPr>
              <a:xfrm>
                <a:off x="297872" y="1140898"/>
                <a:ext cx="11724409" cy="677173"/>
              </a:xfrm>
              <a:prstGeom prst="rect">
                <a:avLst/>
              </a:prstGeom>
              <a:blipFill>
                <a:blip r:embed="rId2"/>
                <a:stretch>
                  <a:fillRect l="-433" t="-3636" b="-12727"/>
                </a:stretch>
              </a:blipFill>
            </p:spPr>
            <p:txBody>
              <a:bodyPr/>
              <a:lstStyle/>
              <a:p>
                <a:r>
                  <a:rPr lang="en-US">
                    <a:noFill/>
                  </a:rPr>
                  <a:t> </a:t>
                </a:r>
              </a:p>
            </p:txBody>
          </p:sp>
        </mc:Fallback>
      </mc:AlternateContent>
      <p:pic>
        <p:nvPicPr>
          <p:cNvPr id="6" name="Picture 5" descr="A black letter on a white background&#10;&#10;Description automatically generated">
            <a:extLst>
              <a:ext uri="{FF2B5EF4-FFF2-40B4-BE49-F238E27FC236}">
                <a16:creationId xmlns:a16="http://schemas.microsoft.com/office/drawing/2014/main" id="{68D942F8-1139-C0D5-7581-E23C59246E30}"/>
              </a:ext>
            </a:extLst>
          </p:cNvPr>
          <p:cNvPicPr>
            <a:picLocks noChangeAspect="1"/>
          </p:cNvPicPr>
          <p:nvPr/>
        </p:nvPicPr>
        <p:blipFill>
          <a:blip r:embed="rId3"/>
          <a:stretch>
            <a:fillRect/>
          </a:stretch>
        </p:blipFill>
        <p:spPr>
          <a:xfrm>
            <a:off x="4609598" y="1712796"/>
            <a:ext cx="2111086" cy="646015"/>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A834B78-15FD-FB11-2C83-99BFCAFC809C}"/>
                  </a:ext>
                </a:extLst>
              </p:cNvPr>
              <p:cNvSpPr txBox="1"/>
              <p:nvPr/>
            </p:nvSpPr>
            <p:spPr>
              <a:xfrm>
                <a:off x="276093" y="2395180"/>
                <a:ext cx="11503470" cy="986424"/>
              </a:xfrm>
              <a:prstGeom prst="rect">
                <a:avLst/>
              </a:prstGeom>
              <a:noFill/>
            </p:spPr>
            <p:txBody>
              <a:bodyPr wrap="none" rtlCol="0">
                <a:spAutoFit/>
              </a:bodyPr>
              <a:lstStyle/>
              <a:p>
                <a:r>
                  <a:rPr lang="en-US" dirty="0"/>
                  <a:t>We’ll study the n=2 case only. It’s not obvious what the “good” states are, so we’ll have to resort to the full machinery of </a:t>
                </a:r>
              </a:p>
              <a:p>
                <a:r>
                  <a:rPr lang="en-US" dirty="0"/>
                  <a:t>degenerate perturbation theory. We’ll choose basis states characterized by </a:t>
                </a:r>
                <a14:m>
                  <m:oMath xmlns:m="http://schemas.openxmlformats.org/officeDocument/2006/math">
                    <m:r>
                      <a:rPr lang="en-US" i="1" dirty="0" smtClean="0">
                        <a:latin typeface="Cambria Math" panose="02040503050406030204" pitchFamily="18" charset="0"/>
                      </a:rPr>
                      <m:t>𝑙</m:t>
                    </m:r>
                    <m:r>
                      <a:rPr lang="en-US" i="1" dirty="0" smtClean="0">
                        <a:latin typeface="Cambria Math" panose="02040503050406030204" pitchFamily="18" charset="0"/>
                      </a:rPr>
                      <m:t>, </m:t>
                    </m:r>
                    <m:r>
                      <a:rPr lang="en-US" i="1" dirty="0" smtClean="0">
                        <a:latin typeface="Cambria Math" panose="02040503050406030204" pitchFamily="18" charset="0"/>
                      </a:rPr>
                      <m:t>𝑗</m:t>
                    </m:r>
                    <m:r>
                      <a:rPr lang="en-US" b="0" i="0" dirty="0" smtClean="0">
                        <a:latin typeface="Cambria Math" panose="02040503050406030204" pitchFamily="18" charset="0"/>
                      </a:rPr>
                      <m:t>, </m:t>
                    </m:r>
                  </m:oMath>
                </a14:m>
                <a:r>
                  <a:rPr lang="en-US" dirty="0"/>
                  <a:t>and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𝑚</m:t>
                        </m:r>
                      </m:e>
                      <m:sub>
                        <m:r>
                          <a:rPr lang="en-US" b="0" i="1" smtClean="0">
                            <a:latin typeface="Cambria Math" panose="02040503050406030204" pitchFamily="18" charset="0"/>
                          </a:rPr>
                          <m:t>𝑗</m:t>
                        </m:r>
                      </m:sub>
                    </m:sSub>
                  </m:oMath>
                </a14:m>
                <a:r>
                  <a:rPr lang="en-US" dirty="0"/>
                  <a:t>. We can use the </a:t>
                </a:r>
                <a:r>
                  <a:rPr lang="en-US" dirty="0" err="1"/>
                  <a:t>Clebsch</a:t>
                </a:r>
                <a:r>
                  <a:rPr lang="en-US" dirty="0"/>
                  <a:t>-Gordan </a:t>
                </a:r>
              </a:p>
              <a:p>
                <a:r>
                  <a:rPr lang="en-US" dirty="0"/>
                  <a:t>coefficients to express </a:t>
                </a:r>
                <a14:m>
                  <m:oMath xmlns:m="http://schemas.openxmlformats.org/officeDocument/2006/math">
                    <m:r>
                      <a:rPr lang="en-US" b="0" i="1" smtClean="0">
                        <a:latin typeface="Cambria Math" panose="02040503050406030204" pitchFamily="18" charset="0"/>
                      </a:rPr>
                      <m:t>|</m:t>
                    </m:r>
                    <m:d>
                      <m:dPr>
                        <m:begChr m:val=""/>
                        <m:endChr m:val="⟩"/>
                        <m:ctrlPr>
                          <a:rPr lang="en-US" i="1" smtClean="0">
                            <a:latin typeface="Cambria Math" panose="02040503050406030204" pitchFamily="18" charset="0"/>
                          </a:rPr>
                        </m:ctrlPr>
                      </m:dPr>
                      <m:e>
                        <m:r>
                          <a:rPr lang="en-US" b="0" i="1" smtClean="0">
                            <a:latin typeface="Cambria Math" panose="02040503050406030204" pitchFamily="18" charset="0"/>
                          </a:rPr>
                          <m:t>𝑗</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𝑚</m:t>
                            </m:r>
                          </m:e>
                          <m:sub>
                            <m:r>
                              <a:rPr lang="en-US" b="0" i="1" smtClean="0">
                                <a:latin typeface="Cambria Math" panose="02040503050406030204" pitchFamily="18" charset="0"/>
                              </a:rPr>
                              <m:t>𝑗</m:t>
                            </m:r>
                          </m:sub>
                        </m:sSub>
                      </m:e>
                    </m:d>
                  </m:oMath>
                </a14:m>
                <a:r>
                  <a:rPr lang="en-US" dirty="0"/>
                  <a:t> states in terms of  </a:t>
                </a:r>
                <a14:m>
                  <m:oMath xmlns:m="http://schemas.openxmlformats.org/officeDocument/2006/math">
                    <m:r>
                      <a:rPr lang="en-US" b="0" i="1" smtClean="0">
                        <a:latin typeface="Cambria Math" panose="02040503050406030204" pitchFamily="18" charset="0"/>
                      </a:rPr>
                      <m:t>|</m:t>
                    </m:r>
                    <m:d>
                      <m:dPr>
                        <m:begChr m:val=""/>
                        <m:endChr m:val="⟩"/>
                        <m:ctrlPr>
                          <a:rPr lang="en-US" i="1" smtClean="0">
                            <a:latin typeface="Cambria Math" panose="02040503050406030204" pitchFamily="18" charset="0"/>
                          </a:rPr>
                        </m:ctrlPr>
                      </m:dPr>
                      <m:e>
                        <m:r>
                          <a:rPr lang="en-US" b="0" i="1" smtClean="0">
                            <a:latin typeface="Cambria Math" panose="02040503050406030204" pitchFamily="18" charset="0"/>
                          </a:rPr>
                          <m:t>𝑙</m:t>
                        </m:r>
                        <m:r>
                          <a:rPr lang="en-US" b="0" i="1" smtClean="0">
                            <a:latin typeface="Cambria Math" panose="02040503050406030204" pitchFamily="18" charset="0"/>
                          </a:rPr>
                          <m:t> </m:t>
                        </m:r>
                        <m:r>
                          <a:rPr lang="en-US" b="0" i="1" smtClean="0">
                            <a:latin typeface="Cambria Math" panose="02040503050406030204" pitchFamily="18" charset="0"/>
                          </a:rPr>
                          <m:t>𝑠</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𝑚</m:t>
                            </m:r>
                          </m:e>
                          <m:sub>
                            <m:r>
                              <a:rPr lang="en-US" b="0" i="1" smtClean="0">
                                <a:latin typeface="Cambria Math" panose="02040503050406030204" pitchFamily="18" charset="0"/>
                              </a:rPr>
                              <m:t>𝑙</m:t>
                            </m:r>
                          </m:sub>
                        </m:sSub>
                        <m:r>
                          <a:rPr lang="en-US" b="0" i="1" smtClean="0">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𝑚</m:t>
                            </m:r>
                          </m:e>
                          <m:sub>
                            <m:r>
                              <a:rPr lang="en-US" b="0" i="1" smtClean="0">
                                <a:latin typeface="Cambria Math" panose="02040503050406030204" pitchFamily="18" charset="0"/>
                              </a:rPr>
                              <m:t>𝑠</m:t>
                            </m:r>
                          </m:sub>
                        </m:sSub>
                      </m:e>
                    </m:d>
                  </m:oMath>
                </a14:m>
                <a:r>
                  <a:rPr lang="en-US" dirty="0"/>
                  <a:t> (You know how to do this now!)</a:t>
                </a:r>
              </a:p>
            </p:txBody>
          </p:sp>
        </mc:Choice>
        <mc:Fallback xmlns="">
          <p:sp>
            <p:nvSpPr>
              <p:cNvPr id="7" name="TextBox 6">
                <a:extLst>
                  <a:ext uri="{FF2B5EF4-FFF2-40B4-BE49-F238E27FC236}">
                    <a16:creationId xmlns:a16="http://schemas.microsoft.com/office/drawing/2014/main" id="{FA834B78-15FD-FB11-2C83-99BFCAFC809C}"/>
                  </a:ext>
                </a:extLst>
              </p:cNvPr>
              <p:cNvSpPr txBox="1">
                <a:spLocks noRot="1" noChangeAspect="1" noMove="1" noResize="1" noEditPoints="1" noAdjustHandles="1" noChangeArrowheads="1" noChangeShapeType="1" noTextEdit="1"/>
              </p:cNvSpPr>
              <p:nvPr/>
            </p:nvSpPr>
            <p:spPr>
              <a:xfrm>
                <a:off x="276093" y="2395180"/>
                <a:ext cx="11503470" cy="986424"/>
              </a:xfrm>
              <a:prstGeom prst="rect">
                <a:avLst/>
              </a:prstGeom>
              <a:blipFill>
                <a:blip r:embed="rId4"/>
                <a:stretch>
                  <a:fillRect l="-441" t="-6329" b="-91139"/>
                </a:stretch>
              </a:blipFill>
            </p:spPr>
            <p:txBody>
              <a:bodyPr/>
              <a:lstStyle/>
              <a:p>
                <a:r>
                  <a:rPr lang="en-US">
                    <a:noFill/>
                  </a:rPr>
                  <a:t> </a:t>
                </a:r>
              </a:p>
            </p:txBody>
          </p:sp>
        </mc:Fallback>
      </mc:AlternateContent>
      <p:pic>
        <p:nvPicPr>
          <p:cNvPr id="9" name="Picture 8" descr="A table of mathematical equations&#10;&#10;Description automatically generated">
            <a:extLst>
              <a:ext uri="{FF2B5EF4-FFF2-40B4-BE49-F238E27FC236}">
                <a16:creationId xmlns:a16="http://schemas.microsoft.com/office/drawing/2014/main" id="{D931CA07-B9AC-386B-467E-AEDFE8BBC50D}"/>
              </a:ext>
            </a:extLst>
          </p:cNvPr>
          <p:cNvPicPr>
            <a:picLocks noChangeAspect="1"/>
          </p:cNvPicPr>
          <p:nvPr/>
        </p:nvPicPr>
        <p:blipFill>
          <a:blip r:embed="rId5"/>
          <a:stretch>
            <a:fillRect/>
          </a:stretch>
        </p:blipFill>
        <p:spPr>
          <a:xfrm>
            <a:off x="297872" y="3574640"/>
            <a:ext cx="3681763" cy="3222832"/>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3EA1B76F-EA3D-6333-3629-5AF420A5A89C}"/>
                  </a:ext>
                </a:extLst>
              </p:cNvPr>
              <p:cNvSpPr txBox="1"/>
              <p:nvPr/>
            </p:nvSpPr>
            <p:spPr>
              <a:xfrm>
                <a:off x="4727864" y="3536225"/>
                <a:ext cx="7007046" cy="677173"/>
              </a:xfrm>
              <a:prstGeom prst="rect">
                <a:avLst/>
              </a:prstGeom>
              <a:noFill/>
            </p:spPr>
            <p:txBody>
              <a:bodyPr wrap="none" rtlCol="0">
                <a:spAutoFit/>
              </a:bodyPr>
              <a:lstStyle/>
              <a:p>
                <a:r>
                  <a:rPr lang="en-US" sz="1800" dirty="0">
                    <a:effectLst/>
                    <a:latin typeface="ACaslonPro"/>
                  </a:rPr>
                  <a:t>In this basis, </a:t>
                </a:r>
                <a:r>
                  <a:rPr lang="en-US" sz="1800" dirty="0">
                    <a:effectLst/>
                    <a:highlight>
                      <a:srgbClr val="FFFF00"/>
                    </a:highlight>
                    <a:latin typeface="ACaslonPro"/>
                  </a:rPr>
                  <a:t>the nonzero matrix elements of </a:t>
                </a:r>
                <a14:m>
                  <m:oMath xmlns:m="http://schemas.openxmlformats.org/officeDocument/2006/math">
                    <m:sSubSup>
                      <m:sSubSupPr>
                        <m:ctrlPr>
                          <a:rPr lang="en-US" i="1" smtClean="0">
                            <a:highlight>
                              <a:srgbClr val="FFFF00"/>
                            </a:highlight>
                            <a:latin typeface="Cambria Math" panose="02040503050406030204" pitchFamily="18" charset="0"/>
                          </a:rPr>
                        </m:ctrlPr>
                      </m:sSubSupPr>
                      <m:e>
                        <m:r>
                          <a:rPr lang="en-US" i="1">
                            <a:highlight>
                              <a:srgbClr val="FFFF00"/>
                            </a:highlight>
                            <a:latin typeface="Cambria Math" panose="02040503050406030204" pitchFamily="18" charset="0"/>
                          </a:rPr>
                          <m:t>𝐻</m:t>
                        </m:r>
                      </m:e>
                      <m:sub>
                        <m:r>
                          <a:rPr lang="en-US" b="0" i="1" smtClean="0">
                            <a:highlight>
                              <a:srgbClr val="FFFF00"/>
                            </a:highlight>
                            <a:latin typeface="Cambria Math" panose="02040503050406030204" pitchFamily="18" charset="0"/>
                          </a:rPr>
                          <m:t>𝑓𝑠</m:t>
                        </m:r>
                      </m:sub>
                      <m:sup>
                        <m:r>
                          <a:rPr lang="en-US" i="1">
                            <a:highlight>
                              <a:srgbClr val="FFFF00"/>
                            </a:highlight>
                            <a:latin typeface="Cambria Math" panose="02040503050406030204" pitchFamily="18" charset="0"/>
                          </a:rPr>
                          <m:t>′</m:t>
                        </m:r>
                      </m:sup>
                    </m:sSubSup>
                  </m:oMath>
                </a14:m>
                <a:r>
                  <a:rPr lang="en-US" sz="1800" dirty="0">
                    <a:effectLst/>
                    <a:highlight>
                      <a:srgbClr val="FFFF00"/>
                    </a:highlight>
                    <a:latin typeface="ACaslonPro"/>
                  </a:rPr>
                  <a:t> are on the diagonal</a:t>
                </a:r>
                <a:r>
                  <a:rPr lang="en-US" sz="1800" dirty="0">
                    <a:effectLst/>
                    <a:latin typeface="ACaslonPro"/>
                  </a:rPr>
                  <a:t> and </a:t>
                </a:r>
              </a:p>
              <a:p>
                <a:r>
                  <a:rPr lang="en-US" dirty="0">
                    <a:latin typeface="ACaslonPro"/>
                  </a:rPr>
                  <a:t>given by equation</a:t>
                </a:r>
                <a:endParaRPr lang="en-US" dirty="0"/>
              </a:p>
            </p:txBody>
          </p:sp>
        </mc:Choice>
        <mc:Fallback xmlns="">
          <p:sp>
            <p:nvSpPr>
              <p:cNvPr id="10" name="TextBox 9">
                <a:extLst>
                  <a:ext uri="{FF2B5EF4-FFF2-40B4-BE49-F238E27FC236}">
                    <a16:creationId xmlns:a16="http://schemas.microsoft.com/office/drawing/2014/main" id="{3EA1B76F-EA3D-6333-3629-5AF420A5A89C}"/>
                  </a:ext>
                </a:extLst>
              </p:cNvPr>
              <p:cNvSpPr txBox="1">
                <a:spLocks noRot="1" noChangeAspect="1" noMove="1" noResize="1" noEditPoints="1" noAdjustHandles="1" noChangeArrowheads="1" noChangeShapeType="1" noTextEdit="1"/>
              </p:cNvSpPr>
              <p:nvPr/>
            </p:nvSpPr>
            <p:spPr>
              <a:xfrm>
                <a:off x="4727864" y="3536225"/>
                <a:ext cx="7007046" cy="677173"/>
              </a:xfrm>
              <a:prstGeom prst="rect">
                <a:avLst/>
              </a:prstGeom>
              <a:blipFill>
                <a:blip r:embed="rId6"/>
                <a:stretch>
                  <a:fillRect l="-723" t="-3704" r="-542" b="-14815"/>
                </a:stretch>
              </a:blipFill>
            </p:spPr>
            <p:txBody>
              <a:bodyPr/>
              <a:lstStyle/>
              <a:p>
                <a:r>
                  <a:rPr lang="en-US">
                    <a:noFill/>
                  </a:rPr>
                  <a:t> </a:t>
                </a:r>
              </a:p>
            </p:txBody>
          </p:sp>
        </mc:Fallback>
      </mc:AlternateContent>
      <p:pic>
        <p:nvPicPr>
          <p:cNvPr id="12" name="Picture 11" descr="A number and a smiley face&#10;&#10;Description automatically generated with medium confidence">
            <a:extLst>
              <a:ext uri="{FF2B5EF4-FFF2-40B4-BE49-F238E27FC236}">
                <a16:creationId xmlns:a16="http://schemas.microsoft.com/office/drawing/2014/main" id="{C1CC0145-591A-FE34-CF6E-817F67A714A7}"/>
              </a:ext>
            </a:extLst>
          </p:cNvPr>
          <p:cNvPicPr>
            <a:picLocks noChangeAspect="1"/>
          </p:cNvPicPr>
          <p:nvPr/>
        </p:nvPicPr>
        <p:blipFill>
          <a:blip r:embed="rId7"/>
          <a:stretch>
            <a:fillRect/>
          </a:stretch>
        </p:blipFill>
        <p:spPr>
          <a:xfrm>
            <a:off x="4845955" y="4286135"/>
            <a:ext cx="2908300" cy="736600"/>
          </a:xfrm>
          <a:prstGeom prst="rect">
            <a:avLst/>
          </a:prstGeom>
        </p:spPr>
      </p:pic>
      <p:sp>
        <p:nvSpPr>
          <p:cNvPr id="3" name="TextBox 2">
            <a:extLst>
              <a:ext uri="{FF2B5EF4-FFF2-40B4-BE49-F238E27FC236}">
                <a16:creationId xmlns:a16="http://schemas.microsoft.com/office/drawing/2014/main" id="{623E6FA5-EC3E-1C4E-8FBD-1BD39234AABD}"/>
              </a:ext>
            </a:extLst>
          </p:cNvPr>
          <p:cNvSpPr txBox="1"/>
          <p:nvPr/>
        </p:nvSpPr>
        <p:spPr>
          <a:xfrm>
            <a:off x="7878099" y="4433439"/>
            <a:ext cx="3512500" cy="369332"/>
          </a:xfrm>
          <a:prstGeom prst="rect">
            <a:avLst/>
          </a:prstGeom>
          <a:noFill/>
        </p:spPr>
        <p:txBody>
          <a:bodyPr wrap="none" rtlCol="0">
            <a:spAutoFit/>
          </a:bodyPr>
          <a:lstStyle/>
          <a:p>
            <a:r>
              <a:rPr lang="en-US" dirty="0"/>
              <a:t>relativistic corr. + spin-orbit interact</a:t>
            </a:r>
          </a:p>
        </p:txBody>
      </p:sp>
      <p:sp>
        <p:nvSpPr>
          <p:cNvPr id="11" name="TextBox 10">
            <a:extLst>
              <a:ext uri="{FF2B5EF4-FFF2-40B4-BE49-F238E27FC236}">
                <a16:creationId xmlns:a16="http://schemas.microsoft.com/office/drawing/2014/main" id="{5ED50BFA-EE80-DB1B-3AC3-7B598FE79D0E}"/>
              </a:ext>
            </a:extLst>
          </p:cNvPr>
          <p:cNvSpPr txBox="1"/>
          <p:nvPr/>
        </p:nvSpPr>
        <p:spPr>
          <a:xfrm>
            <a:off x="8263989" y="6206976"/>
            <a:ext cx="3377848" cy="369332"/>
          </a:xfrm>
          <a:prstGeom prst="rect">
            <a:avLst/>
          </a:prstGeom>
          <a:noFill/>
        </p:spPr>
        <p:txBody>
          <a:bodyPr wrap="none" rtlCol="0">
            <a:spAutoFit/>
          </a:bodyPr>
          <a:lstStyle/>
          <a:p>
            <a:r>
              <a:rPr lang="en-US" dirty="0"/>
              <a:t>We can verify this observing that: </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6122A5F1-E391-96F1-1BA9-0DADD6863858}"/>
                  </a:ext>
                </a:extLst>
              </p:cNvPr>
              <p:cNvSpPr txBox="1"/>
              <p:nvPr/>
            </p:nvSpPr>
            <p:spPr>
              <a:xfrm>
                <a:off x="4727864" y="5210187"/>
                <a:ext cx="4833118" cy="369332"/>
              </a:xfrm>
              <a:prstGeom prst="rect">
                <a:avLst/>
              </a:prstGeom>
              <a:noFill/>
            </p:spPr>
            <p:txBody>
              <a:bodyPr wrap="none" rtlCol="0">
                <a:spAutoFit/>
              </a:bodyPr>
              <a:lstStyle/>
              <a:p>
                <a:r>
                  <a:rPr lang="en-US" dirty="0">
                    <a:highlight>
                      <a:srgbClr val="FFFF00"/>
                    </a:highlight>
                  </a:rPr>
                  <a:t>w</a:t>
                </a:r>
                <a:r>
                  <a:rPr lang="en-US" b="0" dirty="0">
                    <a:highlight>
                      <a:srgbClr val="FFFF00"/>
                    </a:highlight>
                  </a:rPr>
                  <a:t>hile </a:t>
                </a:r>
                <a14:m>
                  <m:oMath xmlns:m="http://schemas.openxmlformats.org/officeDocument/2006/math">
                    <m:sSubSup>
                      <m:sSubSupPr>
                        <m:ctrlPr>
                          <a:rPr lang="en-US" b="0" i="1" smtClean="0">
                            <a:highlight>
                              <a:srgbClr val="FFFF00"/>
                            </a:highlight>
                            <a:latin typeface="Cambria Math" panose="02040503050406030204" pitchFamily="18" charset="0"/>
                          </a:rPr>
                        </m:ctrlPr>
                      </m:sSubSupPr>
                      <m:e>
                        <m:r>
                          <a:rPr lang="en-US" b="0" i="1" smtClean="0">
                            <a:highlight>
                              <a:srgbClr val="FFFF00"/>
                            </a:highlight>
                            <a:latin typeface="Cambria Math" panose="02040503050406030204" pitchFamily="18" charset="0"/>
                          </a:rPr>
                          <m:t>𝐻</m:t>
                        </m:r>
                      </m:e>
                      <m:sub>
                        <m:r>
                          <a:rPr lang="en-US" b="0" i="1" smtClean="0">
                            <a:highlight>
                              <a:srgbClr val="FFFF00"/>
                            </a:highlight>
                            <a:latin typeface="Cambria Math" panose="02040503050406030204" pitchFamily="18" charset="0"/>
                          </a:rPr>
                          <m:t>𝑧</m:t>
                        </m:r>
                      </m:sub>
                      <m:sup>
                        <m:r>
                          <a:rPr lang="en-US" b="0" i="1" smtClean="0">
                            <a:highlight>
                              <a:srgbClr val="FFFF00"/>
                            </a:highlight>
                            <a:latin typeface="Cambria Math" panose="02040503050406030204" pitchFamily="18" charset="0"/>
                          </a:rPr>
                          <m:t>′</m:t>
                        </m:r>
                      </m:sup>
                    </m:sSubSup>
                  </m:oMath>
                </a14:m>
                <a:r>
                  <a:rPr lang="en-US" dirty="0">
                    <a:highlight>
                      <a:srgbClr val="FFFF00"/>
                    </a:highlight>
                  </a:rPr>
                  <a:t> instead has four non-diagonal elements.</a:t>
                </a:r>
              </a:p>
            </p:txBody>
          </p:sp>
        </mc:Choice>
        <mc:Fallback xmlns="">
          <p:sp>
            <p:nvSpPr>
              <p:cNvPr id="13" name="TextBox 12">
                <a:extLst>
                  <a:ext uri="{FF2B5EF4-FFF2-40B4-BE49-F238E27FC236}">
                    <a16:creationId xmlns:a16="http://schemas.microsoft.com/office/drawing/2014/main" id="{6122A5F1-E391-96F1-1BA9-0DADD6863858}"/>
                  </a:ext>
                </a:extLst>
              </p:cNvPr>
              <p:cNvSpPr txBox="1">
                <a:spLocks noRot="1" noChangeAspect="1" noMove="1" noResize="1" noEditPoints="1" noAdjustHandles="1" noChangeArrowheads="1" noChangeShapeType="1" noTextEdit="1"/>
              </p:cNvSpPr>
              <p:nvPr/>
            </p:nvSpPr>
            <p:spPr>
              <a:xfrm>
                <a:off x="4727864" y="5210187"/>
                <a:ext cx="4833118" cy="369332"/>
              </a:xfrm>
              <a:prstGeom prst="rect">
                <a:avLst/>
              </a:prstGeom>
              <a:blipFill>
                <a:blip r:embed="rId8"/>
                <a:stretch>
                  <a:fillRect l="-1050" t="-6667" b="-23333"/>
                </a:stretch>
              </a:blipFill>
            </p:spPr>
            <p:txBody>
              <a:bodyPr/>
              <a:lstStyle/>
              <a:p>
                <a:r>
                  <a:rPr lang="en-US">
                    <a:noFill/>
                  </a:rPr>
                  <a:t> </a:t>
                </a:r>
              </a:p>
            </p:txBody>
          </p:sp>
        </mc:Fallback>
      </mc:AlternateContent>
    </p:spTree>
    <p:extLst>
      <p:ext uri="{BB962C8B-B14F-4D97-AF65-F5344CB8AC3E}">
        <p14:creationId xmlns:p14="http://schemas.microsoft.com/office/powerpoint/2010/main" val="37078195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A424257-3525-29FA-051A-9C1ED51CBD69}"/>
              </a:ext>
            </a:extLst>
          </p:cNvPr>
          <p:cNvPicPr>
            <a:picLocks noChangeAspect="1"/>
          </p:cNvPicPr>
          <p:nvPr/>
        </p:nvPicPr>
        <p:blipFill>
          <a:blip r:embed="rId2"/>
          <a:stretch>
            <a:fillRect/>
          </a:stretch>
        </p:blipFill>
        <p:spPr>
          <a:xfrm>
            <a:off x="297873" y="1062089"/>
            <a:ext cx="6588432" cy="724728"/>
          </a:xfrm>
          <a:prstGeom prst="rect">
            <a:avLst/>
          </a:prstGeom>
        </p:spPr>
      </p:pic>
      <p:sp>
        <p:nvSpPr>
          <p:cNvPr id="4" name="Title 1">
            <a:extLst>
              <a:ext uri="{FF2B5EF4-FFF2-40B4-BE49-F238E27FC236}">
                <a16:creationId xmlns:a16="http://schemas.microsoft.com/office/drawing/2014/main" id="{F79811BC-A3FE-F14B-9601-9BA63D7996A2}"/>
              </a:ext>
            </a:extLst>
          </p:cNvPr>
          <p:cNvSpPr txBox="1">
            <a:spLocks/>
          </p:cNvSpPr>
          <p:nvPr/>
        </p:nvSpPr>
        <p:spPr>
          <a:xfrm>
            <a:off x="297873"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Intermediate-Field Zeeman Effect </a:t>
            </a:r>
          </a:p>
        </p:txBody>
      </p:sp>
      <p:pic>
        <p:nvPicPr>
          <p:cNvPr id="6" name="Picture 5" descr="A black and white math equation&#10;&#10;Description automatically generated">
            <a:extLst>
              <a:ext uri="{FF2B5EF4-FFF2-40B4-BE49-F238E27FC236}">
                <a16:creationId xmlns:a16="http://schemas.microsoft.com/office/drawing/2014/main" id="{02356E31-DE4D-052D-62AB-C189E449B296}"/>
              </a:ext>
            </a:extLst>
          </p:cNvPr>
          <p:cNvPicPr>
            <a:picLocks noChangeAspect="1"/>
          </p:cNvPicPr>
          <p:nvPr/>
        </p:nvPicPr>
        <p:blipFill>
          <a:blip r:embed="rId3"/>
          <a:stretch>
            <a:fillRect/>
          </a:stretch>
        </p:blipFill>
        <p:spPr>
          <a:xfrm>
            <a:off x="4017781" y="2044855"/>
            <a:ext cx="5338097" cy="711097"/>
          </a:xfrm>
          <a:prstGeom prst="rect">
            <a:avLst/>
          </a:prstGeom>
        </p:spPr>
      </p:pic>
      <p:pic>
        <p:nvPicPr>
          <p:cNvPr id="7" name="Picture 6" descr="A number and a smiley face&#10;&#10;Description automatically generated with medium confidence">
            <a:extLst>
              <a:ext uri="{FF2B5EF4-FFF2-40B4-BE49-F238E27FC236}">
                <a16:creationId xmlns:a16="http://schemas.microsoft.com/office/drawing/2014/main" id="{2643296F-6D9B-F61F-4370-2BDF053CB833}"/>
              </a:ext>
            </a:extLst>
          </p:cNvPr>
          <p:cNvPicPr>
            <a:picLocks noChangeAspect="1"/>
          </p:cNvPicPr>
          <p:nvPr/>
        </p:nvPicPr>
        <p:blipFill>
          <a:blip r:embed="rId4"/>
          <a:stretch>
            <a:fillRect/>
          </a:stretch>
        </p:blipFill>
        <p:spPr>
          <a:xfrm>
            <a:off x="297873" y="2019352"/>
            <a:ext cx="2908300" cy="736600"/>
          </a:xfrm>
          <a:prstGeom prst="rect">
            <a:avLst/>
          </a:prstGeom>
        </p:spPr>
      </p:pic>
      <p:sp>
        <p:nvSpPr>
          <p:cNvPr id="8" name="Right Arrow 7">
            <a:extLst>
              <a:ext uri="{FF2B5EF4-FFF2-40B4-BE49-F238E27FC236}">
                <a16:creationId xmlns:a16="http://schemas.microsoft.com/office/drawing/2014/main" id="{73A659EE-CE6A-ED43-B614-2181CF27B9E9}"/>
              </a:ext>
            </a:extLst>
          </p:cNvPr>
          <p:cNvSpPr/>
          <p:nvPr/>
        </p:nvSpPr>
        <p:spPr>
          <a:xfrm>
            <a:off x="3431514" y="2244291"/>
            <a:ext cx="321150" cy="28672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B052D80B-430F-D6F7-C843-39A79C6B9C16}"/>
              </a:ext>
            </a:extLst>
          </p:cNvPr>
          <p:cNvSpPr txBox="1"/>
          <p:nvPr/>
        </p:nvSpPr>
        <p:spPr>
          <a:xfrm>
            <a:off x="7049729" y="1239787"/>
            <a:ext cx="1627369" cy="369332"/>
          </a:xfrm>
          <a:prstGeom prst="rect">
            <a:avLst/>
          </a:prstGeom>
          <a:noFill/>
        </p:spPr>
        <p:txBody>
          <a:bodyPr wrap="none" rtlCol="0">
            <a:spAutoFit/>
          </a:bodyPr>
          <a:lstStyle/>
          <a:p>
            <a:r>
              <a:rPr lang="en-US" dirty="0"/>
              <a:t>Bohr’s energies</a:t>
            </a:r>
          </a:p>
        </p:txBody>
      </p:sp>
      <p:sp>
        <p:nvSpPr>
          <p:cNvPr id="10" name="TextBox 9">
            <a:extLst>
              <a:ext uri="{FF2B5EF4-FFF2-40B4-BE49-F238E27FC236}">
                <a16:creationId xmlns:a16="http://schemas.microsoft.com/office/drawing/2014/main" id="{E8F2C13F-FA73-801D-27DB-6F25E2AC8E1D}"/>
              </a:ext>
            </a:extLst>
          </p:cNvPr>
          <p:cNvSpPr txBox="1"/>
          <p:nvPr/>
        </p:nvSpPr>
        <p:spPr>
          <a:xfrm>
            <a:off x="3322624" y="1874959"/>
            <a:ext cx="538930" cy="369332"/>
          </a:xfrm>
          <a:prstGeom prst="rect">
            <a:avLst/>
          </a:prstGeom>
          <a:noFill/>
        </p:spPr>
        <p:txBody>
          <a:bodyPr wrap="none" rtlCol="0">
            <a:spAutoFit/>
          </a:bodyPr>
          <a:lstStyle/>
          <a:p>
            <a:r>
              <a:rPr lang="en-US" dirty="0"/>
              <a:t>n=2</a:t>
            </a:r>
          </a:p>
        </p:txBody>
      </p:sp>
      <p:pic>
        <p:nvPicPr>
          <p:cNvPr id="12" name="Picture 11" descr="A mathematical equation with numbers and lines&#10;&#10;Description automatically generated">
            <a:extLst>
              <a:ext uri="{FF2B5EF4-FFF2-40B4-BE49-F238E27FC236}">
                <a16:creationId xmlns:a16="http://schemas.microsoft.com/office/drawing/2014/main" id="{4B368356-74AC-A5D0-F14D-305341348472}"/>
              </a:ext>
            </a:extLst>
          </p:cNvPr>
          <p:cNvPicPr>
            <a:picLocks noChangeAspect="1"/>
          </p:cNvPicPr>
          <p:nvPr/>
        </p:nvPicPr>
        <p:blipFill>
          <a:blip r:embed="rId5"/>
          <a:stretch>
            <a:fillRect/>
          </a:stretch>
        </p:blipFill>
        <p:spPr>
          <a:xfrm>
            <a:off x="10016613" y="2065832"/>
            <a:ext cx="1339645" cy="690120"/>
          </a:xfrm>
          <a:prstGeom prst="rect">
            <a:avLst/>
          </a:prstGeom>
        </p:spPr>
      </p:pic>
      <p:pic>
        <p:nvPicPr>
          <p:cNvPr id="15" name="Picture 14">
            <a:extLst>
              <a:ext uri="{FF2B5EF4-FFF2-40B4-BE49-F238E27FC236}">
                <a16:creationId xmlns:a16="http://schemas.microsoft.com/office/drawing/2014/main" id="{9A212F10-61FA-0200-22D4-1D1348F3523A}"/>
              </a:ext>
            </a:extLst>
          </p:cNvPr>
          <p:cNvPicPr>
            <a:picLocks noChangeAspect="1"/>
          </p:cNvPicPr>
          <p:nvPr/>
        </p:nvPicPr>
        <p:blipFill>
          <a:blip r:embed="rId6"/>
          <a:stretch>
            <a:fillRect/>
          </a:stretch>
        </p:blipFill>
        <p:spPr>
          <a:xfrm>
            <a:off x="297873" y="2988487"/>
            <a:ext cx="7772400" cy="759638"/>
          </a:xfrm>
          <a:prstGeom prst="rect">
            <a:avLst/>
          </a:prstGeom>
        </p:spPr>
      </p:pic>
      <p:pic>
        <p:nvPicPr>
          <p:cNvPr id="17" name="Picture 16">
            <a:extLst>
              <a:ext uri="{FF2B5EF4-FFF2-40B4-BE49-F238E27FC236}">
                <a16:creationId xmlns:a16="http://schemas.microsoft.com/office/drawing/2014/main" id="{8F2FAD2A-6F71-9A4B-2A5A-F92BA146C7CC}"/>
              </a:ext>
            </a:extLst>
          </p:cNvPr>
          <p:cNvPicPr>
            <a:picLocks noChangeAspect="1"/>
          </p:cNvPicPr>
          <p:nvPr/>
        </p:nvPicPr>
        <p:blipFill>
          <a:blip r:embed="rId7"/>
          <a:stretch>
            <a:fillRect/>
          </a:stretch>
        </p:blipFill>
        <p:spPr>
          <a:xfrm>
            <a:off x="297873" y="3980660"/>
            <a:ext cx="9300118" cy="520160"/>
          </a:xfrm>
          <a:prstGeom prst="rect">
            <a:avLst/>
          </a:prstGeom>
        </p:spPr>
      </p:pic>
      <p:pic>
        <p:nvPicPr>
          <p:cNvPr id="19" name="Picture 18" descr="A black text with a white background&#10;&#10;Description automatically generated">
            <a:extLst>
              <a:ext uri="{FF2B5EF4-FFF2-40B4-BE49-F238E27FC236}">
                <a16:creationId xmlns:a16="http://schemas.microsoft.com/office/drawing/2014/main" id="{95A2E2E6-CC1A-16C5-D014-5B1F47A7A0CA}"/>
              </a:ext>
            </a:extLst>
          </p:cNvPr>
          <p:cNvPicPr>
            <a:picLocks noChangeAspect="1"/>
          </p:cNvPicPr>
          <p:nvPr/>
        </p:nvPicPr>
        <p:blipFill>
          <a:blip r:embed="rId8"/>
          <a:stretch>
            <a:fillRect/>
          </a:stretch>
        </p:blipFill>
        <p:spPr>
          <a:xfrm>
            <a:off x="7668498" y="4821039"/>
            <a:ext cx="2932769" cy="388311"/>
          </a:xfrm>
          <a:prstGeom prst="rect">
            <a:avLst/>
          </a:prstGeom>
        </p:spPr>
      </p:pic>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A6CDF0F8-9D3A-A15C-B2CD-0DCC79A7CBB2}"/>
                  </a:ext>
                </a:extLst>
              </p:cNvPr>
              <p:cNvSpPr txBox="1"/>
              <p:nvPr/>
            </p:nvSpPr>
            <p:spPr>
              <a:xfrm>
                <a:off x="135920" y="4829988"/>
                <a:ext cx="4266424" cy="369332"/>
              </a:xfrm>
              <a:prstGeom prst="rect">
                <a:avLst/>
              </a:prstGeom>
              <a:noFill/>
            </p:spPr>
            <p:txBody>
              <a:bodyPr wrap="none" rtlCol="0">
                <a:spAutoFit/>
              </a:bodyPr>
              <a:lstStyle/>
              <a:p>
                <a14:m>
                  <m:oMath xmlns:m="http://schemas.openxmlformats.org/officeDocument/2006/math">
                    <m:sSubSup>
                      <m:sSubSupPr>
                        <m:ctrlPr>
                          <a:rPr lang="en-US" b="0" i="1" smtClean="0">
                            <a:highlight>
                              <a:srgbClr val="FFFF00"/>
                            </a:highlight>
                            <a:latin typeface="Cambria Math" panose="02040503050406030204" pitchFamily="18" charset="0"/>
                          </a:rPr>
                        </m:ctrlPr>
                      </m:sSubSupPr>
                      <m:e>
                        <m:r>
                          <a:rPr lang="en-US" b="0" i="1" smtClean="0">
                            <a:highlight>
                              <a:srgbClr val="FFFF00"/>
                            </a:highlight>
                            <a:latin typeface="Cambria Math" panose="02040503050406030204" pitchFamily="18" charset="0"/>
                          </a:rPr>
                          <m:t>𝐻</m:t>
                        </m:r>
                      </m:e>
                      <m:sub>
                        <m:r>
                          <a:rPr lang="en-US" b="0" i="1" smtClean="0">
                            <a:highlight>
                              <a:srgbClr val="FFFF00"/>
                            </a:highlight>
                            <a:latin typeface="Cambria Math" panose="02040503050406030204" pitchFamily="18" charset="0"/>
                          </a:rPr>
                          <m:t>𝑧</m:t>
                        </m:r>
                      </m:sub>
                      <m:sup>
                        <m:r>
                          <a:rPr lang="en-US" b="0" i="1" smtClean="0">
                            <a:highlight>
                              <a:srgbClr val="FFFF00"/>
                            </a:highlight>
                            <a:latin typeface="Cambria Math" panose="02040503050406030204" pitchFamily="18" charset="0"/>
                          </a:rPr>
                          <m:t>′</m:t>
                        </m:r>
                      </m:sup>
                    </m:sSubSup>
                  </m:oMath>
                </a14:m>
                <a:r>
                  <a:rPr lang="en-US" dirty="0">
                    <a:highlight>
                      <a:srgbClr val="FFFF00"/>
                    </a:highlight>
                  </a:rPr>
                  <a:t> instead has four non-diagonal elements:</a:t>
                </a:r>
              </a:p>
            </p:txBody>
          </p:sp>
        </mc:Choice>
        <mc:Fallback xmlns="">
          <p:sp>
            <p:nvSpPr>
              <p:cNvPr id="20" name="TextBox 19">
                <a:extLst>
                  <a:ext uri="{FF2B5EF4-FFF2-40B4-BE49-F238E27FC236}">
                    <a16:creationId xmlns:a16="http://schemas.microsoft.com/office/drawing/2014/main" id="{A6CDF0F8-9D3A-A15C-B2CD-0DCC79A7CBB2}"/>
                  </a:ext>
                </a:extLst>
              </p:cNvPr>
              <p:cNvSpPr txBox="1">
                <a:spLocks noRot="1" noChangeAspect="1" noMove="1" noResize="1" noEditPoints="1" noAdjustHandles="1" noChangeArrowheads="1" noChangeShapeType="1" noTextEdit="1"/>
              </p:cNvSpPr>
              <p:nvPr/>
            </p:nvSpPr>
            <p:spPr>
              <a:xfrm>
                <a:off x="135920" y="4829988"/>
                <a:ext cx="4266424" cy="369332"/>
              </a:xfrm>
              <a:prstGeom prst="rect">
                <a:avLst/>
              </a:prstGeom>
              <a:blipFill>
                <a:blip r:embed="rId9"/>
                <a:stretch>
                  <a:fillRect t="-6667" r="-297" b="-26667"/>
                </a:stretch>
              </a:blipFill>
            </p:spPr>
            <p:txBody>
              <a:bodyPr/>
              <a:lstStyle/>
              <a:p>
                <a:r>
                  <a:rPr lang="en-US">
                    <a:noFill/>
                  </a:rPr>
                  <a:t> </a:t>
                </a:r>
              </a:p>
            </p:txBody>
          </p:sp>
        </mc:Fallback>
      </mc:AlternateContent>
      <p:pic>
        <p:nvPicPr>
          <p:cNvPr id="22" name="Picture 21" descr="A black and white math symbols&#10;&#10;Description automatically generated">
            <a:extLst>
              <a:ext uri="{FF2B5EF4-FFF2-40B4-BE49-F238E27FC236}">
                <a16:creationId xmlns:a16="http://schemas.microsoft.com/office/drawing/2014/main" id="{F1664DC8-C304-8017-B706-DD79B732AB13}"/>
              </a:ext>
            </a:extLst>
          </p:cNvPr>
          <p:cNvPicPr>
            <a:picLocks noChangeAspect="1"/>
          </p:cNvPicPr>
          <p:nvPr/>
        </p:nvPicPr>
        <p:blipFill>
          <a:blip r:embed="rId10"/>
          <a:stretch>
            <a:fillRect/>
          </a:stretch>
        </p:blipFill>
        <p:spPr>
          <a:xfrm>
            <a:off x="4382680" y="4684194"/>
            <a:ext cx="2565400" cy="647700"/>
          </a:xfrm>
          <a:prstGeom prst="rect">
            <a:avLst/>
          </a:prstGeom>
        </p:spPr>
      </p:pic>
      <p:sp>
        <p:nvSpPr>
          <p:cNvPr id="23" name="Right Arrow 22">
            <a:extLst>
              <a:ext uri="{FF2B5EF4-FFF2-40B4-BE49-F238E27FC236}">
                <a16:creationId xmlns:a16="http://schemas.microsoft.com/office/drawing/2014/main" id="{D7B5A844-0AEE-62CD-91DF-A9FFD808E7A1}"/>
              </a:ext>
            </a:extLst>
          </p:cNvPr>
          <p:cNvSpPr/>
          <p:nvPr/>
        </p:nvSpPr>
        <p:spPr>
          <a:xfrm>
            <a:off x="7147714" y="4893131"/>
            <a:ext cx="321150" cy="28672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24" descr="A group of black symbols&#10;&#10;Description automatically generated">
            <a:extLst>
              <a:ext uri="{FF2B5EF4-FFF2-40B4-BE49-F238E27FC236}">
                <a16:creationId xmlns:a16="http://schemas.microsoft.com/office/drawing/2014/main" id="{5D23C748-C4FA-0314-3003-8DB89198CC1C}"/>
              </a:ext>
            </a:extLst>
          </p:cNvPr>
          <p:cNvPicPr>
            <a:picLocks noChangeAspect="1"/>
          </p:cNvPicPr>
          <p:nvPr/>
        </p:nvPicPr>
        <p:blipFill>
          <a:blip r:embed="rId11"/>
          <a:stretch>
            <a:fillRect/>
          </a:stretch>
        </p:blipFill>
        <p:spPr>
          <a:xfrm>
            <a:off x="255788" y="5335664"/>
            <a:ext cx="1496235" cy="389864"/>
          </a:xfrm>
          <a:prstGeom prst="rect">
            <a:avLst/>
          </a:prstGeom>
        </p:spPr>
      </p:pic>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F4B003B4-35E9-AFAC-2CA2-8DEEE5DA3587}"/>
                  </a:ext>
                </a:extLst>
              </p:cNvPr>
              <p:cNvSpPr txBox="1"/>
              <p:nvPr/>
            </p:nvSpPr>
            <p:spPr>
              <a:xfrm>
                <a:off x="1752023" y="5377370"/>
                <a:ext cx="7050135" cy="369332"/>
              </a:xfrm>
              <a:prstGeom prst="rect">
                <a:avLst/>
              </a:prstGeom>
              <a:noFill/>
            </p:spPr>
            <p:txBody>
              <a:bodyPr wrap="none" rtlCol="0">
                <a:spAutoFit/>
              </a:bodyPr>
              <a:lstStyle/>
              <a:p>
                <a:r>
                  <a:rPr lang="en-US" dirty="0"/>
                  <a:t>are eigenstates of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𝑧</m:t>
                        </m:r>
                      </m:sub>
                    </m:sSub>
                  </m:oMath>
                </a14:m>
                <a:r>
                  <a:rPr lang="en-US" dirty="0"/>
                  <a:t> and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𝑆</m:t>
                        </m:r>
                      </m:e>
                      <m:sub>
                        <m:r>
                          <a:rPr lang="en-US" i="1">
                            <a:latin typeface="Cambria Math" panose="02040503050406030204" pitchFamily="18" charset="0"/>
                          </a:rPr>
                          <m:t>𝑧</m:t>
                        </m:r>
                      </m:sub>
                    </m:sSub>
                  </m:oMath>
                </a14:m>
                <a:r>
                  <a:rPr lang="en-US" dirty="0"/>
                  <a:t>. For these there are only diagonal elements: </a:t>
                </a:r>
              </a:p>
            </p:txBody>
          </p:sp>
        </mc:Choice>
        <mc:Fallback xmlns="">
          <p:sp>
            <p:nvSpPr>
              <p:cNvPr id="26" name="TextBox 25">
                <a:extLst>
                  <a:ext uri="{FF2B5EF4-FFF2-40B4-BE49-F238E27FC236}">
                    <a16:creationId xmlns:a16="http://schemas.microsoft.com/office/drawing/2014/main" id="{F4B003B4-35E9-AFAC-2CA2-8DEEE5DA3587}"/>
                  </a:ext>
                </a:extLst>
              </p:cNvPr>
              <p:cNvSpPr txBox="1">
                <a:spLocks noRot="1" noChangeAspect="1" noMove="1" noResize="1" noEditPoints="1" noAdjustHandles="1" noChangeArrowheads="1" noChangeShapeType="1" noTextEdit="1"/>
              </p:cNvSpPr>
              <p:nvPr/>
            </p:nvSpPr>
            <p:spPr>
              <a:xfrm>
                <a:off x="1752023" y="5377370"/>
                <a:ext cx="7050135" cy="369332"/>
              </a:xfrm>
              <a:prstGeom prst="rect">
                <a:avLst/>
              </a:prstGeom>
              <a:blipFill>
                <a:blip r:embed="rId12"/>
                <a:stretch>
                  <a:fillRect l="-718" t="-6667" b="-26667"/>
                </a:stretch>
              </a:blipFill>
            </p:spPr>
            <p:txBody>
              <a:bodyPr/>
              <a:lstStyle/>
              <a:p>
                <a:r>
                  <a:rPr lang="en-US">
                    <a:noFill/>
                  </a:rPr>
                  <a:t> </a:t>
                </a:r>
              </a:p>
            </p:txBody>
          </p:sp>
        </mc:Fallback>
      </mc:AlternateContent>
      <p:pic>
        <p:nvPicPr>
          <p:cNvPr id="28" name="Picture 27">
            <a:extLst>
              <a:ext uri="{FF2B5EF4-FFF2-40B4-BE49-F238E27FC236}">
                <a16:creationId xmlns:a16="http://schemas.microsoft.com/office/drawing/2014/main" id="{948C16FF-71E5-8CA6-EFEE-51A239433CB5}"/>
              </a:ext>
            </a:extLst>
          </p:cNvPr>
          <p:cNvPicPr>
            <a:picLocks noChangeAspect="1"/>
          </p:cNvPicPr>
          <p:nvPr/>
        </p:nvPicPr>
        <p:blipFill>
          <a:blip r:embed="rId13"/>
          <a:stretch>
            <a:fillRect/>
          </a:stretch>
        </p:blipFill>
        <p:spPr>
          <a:xfrm>
            <a:off x="581095" y="5897095"/>
            <a:ext cx="10775163" cy="544700"/>
          </a:xfrm>
          <a:prstGeom prst="rect">
            <a:avLst/>
          </a:prstGeom>
        </p:spPr>
      </p:pic>
      <p:sp>
        <p:nvSpPr>
          <p:cNvPr id="2" name="TextBox 1">
            <a:extLst>
              <a:ext uri="{FF2B5EF4-FFF2-40B4-BE49-F238E27FC236}">
                <a16:creationId xmlns:a16="http://schemas.microsoft.com/office/drawing/2014/main" id="{D80DA718-846A-7ABE-98C5-0A1177D8E226}"/>
              </a:ext>
            </a:extLst>
          </p:cNvPr>
          <p:cNvSpPr txBox="1"/>
          <p:nvPr/>
        </p:nvSpPr>
        <p:spPr>
          <a:xfrm>
            <a:off x="9407162" y="2244291"/>
            <a:ext cx="558166" cy="369332"/>
          </a:xfrm>
          <a:prstGeom prst="rect">
            <a:avLst/>
          </a:prstGeom>
          <a:noFill/>
        </p:spPr>
        <p:txBody>
          <a:bodyPr wrap="none" rtlCol="0">
            <a:spAutoFit/>
          </a:bodyPr>
          <a:lstStyle/>
          <a:p>
            <a:r>
              <a:rPr lang="en-US" dirty="0"/>
              <a:t>But </a:t>
            </a:r>
          </a:p>
        </p:txBody>
      </p:sp>
    </p:spTree>
    <p:extLst>
      <p:ext uri="{BB962C8B-B14F-4D97-AF65-F5344CB8AC3E}">
        <p14:creationId xmlns:p14="http://schemas.microsoft.com/office/powerpoint/2010/main" val="11145789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940B2E55-DBC0-1FF7-7D5F-B5D34304F2E1}"/>
              </a:ext>
            </a:extLst>
          </p:cNvPr>
          <p:cNvSpPr txBox="1">
            <a:spLocks/>
          </p:cNvSpPr>
          <p:nvPr/>
        </p:nvSpPr>
        <p:spPr>
          <a:xfrm>
            <a:off x="297873"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Intermediate-Field Zeeman Effect </a:t>
            </a:r>
          </a:p>
        </p:txBody>
      </p:sp>
      <p:pic>
        <p:nvPicPr>
          <p:cNvPr id="5" name="Picture 4" descr="A math equations with numbers&#10;&#10;Description automatically generated with medium confidence">
            <a:extLst>
              <a:ext uri="{FF2B5EF4-FFF2-40B4-BE49-F238E27FC236}">
                <a16:creationId xmlns:a16="http://schemas.microsoft.com/office/drawing/2014/main" id="{DA00BD36-7455-3DC2-DAD4-9446130079D2}"/>
              </a:ext>
            </a:extLst>
          </p:cNvPr>
          <p:cNvPicPr>
            <a:picLocks noChangeAspect="1"/>
          </p:cNvPicPr>
          <p:nvPr/>
        </p:nvPicPr>
        <p:blipFill>
          <a:blip r:embed="rId2"/>
          <a:stretch>
            <a:fillRect/>
          </a:stretch>
        </p:blipFill>
        <p:spPr>
          <a:xfrm>
            <a:off x="297872" y="1520691"/>
            <a:ext cx="7272967" cy="1891538"/>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EE6EACA1-723A-29BB-D2E8-23592D8580A7}"/>
                  </a:ext>
                </a:extLst>
              </p:cNvPr>
              <p:cNvSpPr txBox="1"/>
              <p:nvPr/>
            </p:nvSpPr>
            <p:spPr>
              <a:xfrm>
                <a:off x="297873" y="1140897"/>
                <a:ext cx="6005875" cy="369332"/>
              </a:xfrm>
              <a:prstGeom prst="rect">
                <a:avLst/>
              </a:prstGeom>
              <a:noFill/>
            </p:spPr>
            <p:txBody>
              <a:bodyPr wrap="none" rtlCol="0">
                <a:spAutoFit/>
              </a:bodyPr>
              <a:lstStyle/>
              <a:p>
                <a:r>
                  <a:rPr lang="en-US" dirty="0"/>
                  <a:t>The remaining elements of the </a:t>
                </a:r>
                <a14:m>
                  <m:oMath xmlns:m="http://schemas.openxmlformats.org/officeDocument/2006/math">
                    <m:r>
                      <a:rPr lang="en-US" i="1" dirty="0" smtClean="0">
                        <a:latin typeface="Cambria Math" panose="02040503050406030204" pitchFamily="18" charset="0"/>
                      </a:rPr>
                      <m:t>𝑊</m:t>
                    </m:r>
                  </m:oMath>
                </a14:m>
                <a:r>
                  <a:rPr lang="en-US" dirty="0"/>
                  <a:t> are obtained observing that</a:t>
                </a:r>
              </a:p>
            </p:txBody>
          </p:sp>
        </mc:Choice>
        <mc:Fallback xmlns="">
          <p:sp>
            <p:nvSpPr>
              <p:cNvPr id="6" name="TextBox 5">
                <a:extLst>
                  <a:ext uri="{FF2B5EF4-FFF2-40B4-BE49-F238E27FC236}">
                    <a16:creationId xmlns:a16="http://schemas.microsoft.com/office/drawing/2014/main" id="{EE6EACA1-723A-29BB-D2E8-23592D8580A7}"/>
                  </a:ext>
                </a:extLst>
              </p:cNvPr>
              <p:cNvSpPr txBox="1">
                <a:spLocks noRot="1" noChangeAspect="1" noMove="1" noResize="1" noEditPoints="1" noAdjustHandles="1" noChangeArrowheads="1" noChangeShapeType="1" noTextEdit="1"/>
              </p:cNvSpPr>
              <p:nvPr/>
            </p:nvSpPr>
            <p:spPr>
              <a:xfrm>
                <a:off x="297873" y="1140897"/>
                <a:ext cx="6005875" cy="369332"/>
              </a:xfrm>
              <a:prstGeom prst="rect">
                <a:avLst/>
              </a:prstGeom>
              <a:blipFill>
                <a:blip r:embed="rId3"/>
                <a:stretch>
                  <a:fillRect l="-844" t="-6452" b="-2258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E35293A-688D-EB99-01A6-8E187D2D0D14}"/>
                  </a:ext>
                </a:extLst>
              </p:cNvPr>
              <p:cNvSpPr txBox="1"/>
              <p:nvPr/>
            </p:nvSpPr>
            <p:spPr>
              <a:xfrm>
                <a:off x="297872" y="3445772"/>
                <a:ext cx="7394397" cy="369332"/>
              </a:xfrm>
              <a:prstGeom prst="rect">
                <a:avLst/>
              </a:prstGeom>
              <a:noFill/>
            </p:spPr>
            <p:txBody>
              <a:bodyPr wrap="none" rtlCol="0">
                <a:spAutoFit/>
              </a:bodyPr>
              <a:lstStyle/>
              <a:p>
                <a:r>
                  <a:rPr lang="en-US" sz="1800" dirty="0">
                    <a:effectLst/>
                    <a:latin typeface="CMR10"/>
                  </a:rPr>
                  <a:t>which confirms they are non diagonal. </a:t>
                </a:r>
                <a:r>
                  <a:rPr lang="en-US" dirty="0"/>
                  <a:t>The complete </a:t>
                </a:r>
                <a14:m>
                  <m:oMath xmlns:m="http://schemas.openxmlformats.org/officeDocument/2006/math">
                    <m:r>
                      <a:rPr lang="en-US" i="1" dirty="0" smtClean="0">
                        <a:latin typeface="Cambria Math" panose="02040503050406030204" pitchFamily="18" charset="0"/>
                      </a:rPr>
                      <m:t>𝑊</m:t>
                    </m:r>
                  </m:oMath>
                </a14:m>
                <a:r>
                  <a:rPr lang="en-US" dirty="0"/>
                  <a:t> matrix is going to be</a:t>
                </a:r>
                <a:r>
                  <a:rPr lang="en-US" sz="1800" dirty="0">
                    <a:effectLst/>
                    <a:latin typeface="CMR10"/>
                  </a:rPr>
                  <a:t> </a:t>
                </a:r>
                <a:endParaRPr lang="en-US" dirty="0"/>
              </a:p>
            </p:txBody>
          </p:sp>
        </mc:Choice>
        <mc:Fallback xmlns="">
          <p:sp>
            <p:nvSpPr>
              <p:cNvPr id="7" name="TextBox 6">
                <a:extLst>
                  <a:ext uri="{FF2B5EF4-FFF2-40B4-BE49-F238E27FC236}">
                    <a16:creationId xmlns:a16="http://schemas.microsoft.com/office/drawing/2014/main" id="{BE35293A-688D-EB99-01A6-8E187D2D0D14}"/>
                  </a:ext>
                </a:extLst>
              </p:cNvPr>
              <p:cNvSpPr txBox="1">
                <a:spLocks noRot="1" noChangeAspect="1" noMove="1" noResize="1" noEditPoints="1" noAdjustHandles="1" noChangeArrowheads="1" noChangeShapeType="1" noTextEdit="1"/>
              </p:cNvSpPr>
              <p:nvPr/>
            </p:nvSpPr>
            <p:spPr>
              <a:xfrm>
                <a:off x="297872" y="3445772"/>
                <a:ext cx="7394397" cy="369332"/>
              </a:xfrm>
              <a:prstGeom prst="rect">
                <a:avLst/>
              </a:prstGeom>
              <a:blipFill>
                <a:blip r:embed="rId4"/>
                <a:stretch>
                  <a:fillRect l="-686" t="-6667" b="-26667"/>
                </a:stretch>
              </a:blipFill>
            </p:spPr>
            <p:txBody>
              <a:bodyPr/>
              <a:lstStyle/>
              <a:p>
                <a:r>
                  <a:rPr lang="en-US">
                    <a:noFill/>
                  </a:rPr>
                  <a:t> </a:t>
                </a:r>
              </a:p>
            </p:txBody>
          </p:sp>
        </mc:Fallback>
      </mc:AlternateContent>
      <p:pic>
        <p:nvPicPr>
          <p:cNvPr id="8" name="Picture 7" descr="A group of mathematical equations&#10;&#10;Description automatically generated">
            <a:extLst>
              <a:ext uri="{FF2B5EF4-FFF2-40B4-BE49-F238E27FC236}">
                <a16:creationId xmlns:a16="http://schemas.microsoft.com/office/drawing/2014/main" id="{36FDAE45-DC31-DD9E-5E9B-D86FC999CC74}"/>
              </a:ext>
            </a:extLst>
          </p:cNvPr>
          <p:cNvPicPr>
            <a:picLocks noChangeAspect="1"/>
          </p:cNvPicPr>
          <p:nvPr/>
        </p:nvPicPr>
        <p:blipFill>
          <a:blip r:embed="rId5"/>
          <a:stretch>
            <a:fillRect/>
          </a:stretch>
        </p:blipFill>
        <p:spPr>
          <a:xfrm>
            <a:off x="2321468" y="3848647"/>
            <a:ext cx="7078170" cy="2520372"/>
          </a:xfrm>
          <a:prstGeom prst="rect">
            <a:avLst/>
          </a:prstGeom>
        </p:spPr>
      </p:pic>
      <p:pic>
        <p:nvPicPr>
          <p:cNvPr id="10" name="Picture 9">
            <a:extLst>
              <a:ext uri="{FF2B5EF4-FFF2-40B4-BE49-F238E27FC236}">
                <a16:creationId xmlns:a16="http://schemas.microsoft.com/office/drawing/2014/main" id="{23C2A4BF-9A11-8FC8-458C-E60FD0E08F22}"/>
              </a:ext>
            </a:extLst>
          </p:cNvPr>
          <p:cNvPicPr>
            <a:picLocks noChangeAspect="1"/>
          </p:cNvPicPr>
          <p:nvPr/>
        </p:nvPicPr>
        <p:blipFill>
          <a:blip r:embed="rId6"/>
          <a:stretch>
            <a:fillRect/>
          </a:stretch>
        </p:blipFill>
        <p:spPr>
          <a:xfrm>
            <a:off x="1077253" y="6409944"/>
            <a:ext cx="3808479" cy="448056"/>
          </a:xfrm>
          <a:prstGeom prst="rect">
            <a:avLst/>
          </a:prstGeom>
        </p:spPr>
      </p:pic>
      <p:sp>
        <p:nvSpPr>
          <p:cNvPr id="11" name="TextBox 10">
            <a:extLst>
              <a:ext uri="{FF2B5EF4-FFF2-40B4-BE49-F238E27FC236}">
                <a16:creationId xmlns:a16="http://schemas.microsoft.com/office/drawing/2014/main" id="{DCB3B39D-59F3-4D99-4E74-0417E11AB77D}"/>
              </a:ext>
            </a:extLst>
          </p:cNvPr>
          <p:cNvSpPr txBox="1"/>
          <p:nvPr/>
        </p:nvSpPr>
        <p:spPr>
          <a:xfrm>
            <a:off x="297872" y="6449306"/>
            <a:ext cx="779381" cy="369332"/>
          </a:xfrm>
          <a:prstGeom prst="rect">
            <a:avLst/>
          </a:prstGeom>
          <a:noFill/>
        </p:spPr>
        <p:txBody>
          <a:bodyPr wrap="none" rtlCol="0">
            <a:spAutoFit/>
          </a:bodyPr>
          <a:lstStyle/>
          <a:p>
            <a:r>
              <a:rPr lang="en-US" dirty="0"/>
              <a:t>where</a:t>
            </a:r>
          </a:p>
        </p:txBody>
      </p:sp>
    </p:spTree>
    <p:extLst>
      <p:ext uri="{BB962C8B-B14F-4D97-AF65-F5344CB8AC3E}">
        <p14:creationId xmlns:p14="http://schemas.microsoft.com/office/powerpoint/2010/main" val="22687062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14980A2C-4536-36A3-6AE8-E330E4A6A29B}"/>
              </a:ext>
            </a:extLst>
          </p:cNvPr>
          <p:cNvSpPr txBox="1">
            <a:spLocks/>
          </p:cNvSpPr>
          <p:nvPr/>
        </p:nvSpPr>
        <p:spPr>
          <a:xfrm>
            <a:off x="297873"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Intermediate-Field Zeeman Effect </a:t>
            </a:r>
          </a:p>
        </p:txBody>
      </p:sp>
      <p:sp>
        <p:nvSpPr>
          <p:cNvPr id="4" name="TextBox 3">
            <a:extLst>
              <a:ext uri="{FF2B5EF4-FFF2-40B4-BE49-F238E27FC236}">
                <a16:creationId xmlns:a16="http://schemas.microsoft.com/office/drawing/2014/main" id="{E4AE7E28-320C-E74A-EB4A-ABCC0118F25D}"/>
              </a:ext>
            </a:extLst>
          </p:cNvPr>
          <p:cNvSpPr txBox="1"/>
          <p:nvPr/>
        </p:nvSpPr>
        <p:spPr>
          <a:xfrm>
            <a:off x="297872" y="1047906"/>
            <a:ext cx="11746643" cy="646331"/>
          </a:xfrm>
          <a:prstGeom prst="rect">
            <a:avLst/>
          </a:prstGeom>
          <a:noFill/>
        </p:spPr>
        <p:txBody>
          <a:bodyPr wrap="square">
            <a:spAutoFit/>
          </a:bodyPr>
          <a:lstStyle/>
          <a:p>
            <a:r>
              <a:rPr lang="en-US" sz="1800" dirty="0">
                <a:effectLst/>
                <a:latin typeface="ACaslonPro"/>
              </a:rPr>
              <a:t>The first four eigenvalues are already displayed along the diagonal; it remains only to find the eigenvalues of the two</a:t>
            </a:r>
          </a:p>
          <a:p>
            <a:r>
              <a:rPr lang="en-US" dirty="0">
                <a:latin typeface="ACaslonPro"/>
              </a:rPr>
              <a:t>2 x 2 blocks. </a:t>
            </a:r>
            <a:r>
              <a:rPr lang="en-US" sz="1800" dirty="0">
                <a:effectLst/>
                <a:latin typeface="ACaslonPro"/>
              </a:rPr>
              <a:t>The characteristic equation for the first of these is  </a:t>
            </a:r>
            <a:endParaRPr lang="en-US" dirty="0"/>
          </a:p>
        </p:txBody>
      </p:sp>
      <p:pic>
        <p:nvPicPr>
          <p:cNvPr id="10" name="Picture 9" descr="A math equation with a plus and a smile&#10;&#10;Description automatically generated with medium confidence">
            <a:extLst>
              <a:ext uri="{FF2B5EF4-FFF2-40B4-BE49-F238E27FC236}">
                <a16:creationId xmlns:a16="http://schemas.microsoft.com/office/drawing/2014/main" id="{B50D8A54-0A03-5C7C-218B-13F9F9C6C780}"/>
              </a:ext>
            </a:extLst>
          </p:cNvPr>
          <p:cNvPicPr>
            <a:picLocks noChangeAspect="1"/>
          </p:cNvPicPr>
          <p:nvPr/>
        </p:nvPicPr>
        <p:blipFill>
          <a:blip r:embed="rId2"/>
          <a:stretch>
            <a:fillRect/>
          </a:stretch>
        </p:blipFill>
        <p:spPr>
          <a:xfrm>
            <a:off x="3212690" y="1785806"/>
            <a:ext cx="4574458" cy="762410"/>
          </a:xfrm>
          <a:prstGeom prst="rect">
            <a:avLst/>
          </a:prstGeom>
        </p:spPr>
      </p:pic>
      <p:sp>
        <p:nvSpPr>
          <p:cNvPr id="11" name="TextBox 10">
            <a:extLst>
              <a:ext uri="{FF2B5EF4-FFF2-40B4-BE49-F238E27FC236}">
                <a16:creationId xmlns:a16="http://schemas.microsoft.com/office/drawing/2014/main" id="{052DA64F-D42C-412A-4222-AACA663E8D43}"/>
              </a:ext>
            </a:extLst>
          </p:cNvPr>
          <p:cNvSpPr txBox="1"/>
          <p:nvPr/>
        </p:nvSpPr>
        <p:spPr>
          <a:xfrm>
            <a:off x="297871" y="2550334"/>
            <a:ext cx="4793300" cy="369332"/>
          </a:xfrm>
          <a:prstGeom prst="rect">
            <a:avLst/>
          </a:prstGeom>
          <a:noFill/>
        </p:spPr>
        <p:txBody>
          <a:bodyPr wrap="none" rtlCol="0">
            <a:spAutoFit/>
          </a:bodyPr>
          <a:lstStyle/>
          <a:p>
            <a:r>
              <a:rPr lang="en-US" sz="1800" dirty="0">
                <a:effectLst/>
                <a:latin typeface="ACaslonPro"/>
              </a:rPr>
              <a:t>and the quadratic formula gives the eigenvalues: </a:t>
            </a:r>
            <a:endParaRPr lang="en-US" dirty="0"/>
          </a:p>
        </p:txBody>
      </p:sp>
      <p:pic>
        <p:nvPicPr>
          <p:cNvPr id="13" name="Picture 12">
            <a:extLst>
              <a:ext uri="{FF2B5EF4-FFF2-40B4-BE49-F238E27FC236}">
                <a16:creationId xmlns:a16="http://schemas.microsoft.com/office/drawing/2014/main" id="{08BE41C2-D49C-206A-2C1A-E3F1198985B1}"/>
              </a:ext>
            </a:extLst>
          </p:cNvPr>
          <p:cNvPicPr>
            <a:picLocks noChangeAspect="1"/>
          </p:cNvPicPr>
          <p:nvPr/>
        </p:nvPicPr>
        <p:blipFill>
          <a:blip r:embed="rId3"/>
          <a:stretch>
            <a:fillRect/>
          </a:stretch>
        </p:blipFill>
        <p:spPr>
          <a:xfrm>
            <a:off x="2936158" y="3017581"/>
            <a:ext cx="5804719" cy="655372"/>
          </a:xfrm>
          <a:prstGeom prst="rect">
            <a:avLst/>
          </a:prstGeom>
        </p:spPr>
      </p:pic>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901AFA1C-8CA7-4B25-7F8A-E557992394CB}"/>
                  </a:ext>
                </a:extLst>
              </p:cNvPr>
              <p:cNvSpPr txBox="1"/>
              <p:nvPr/>
            </p:nvSpPr>
            <p:spPr>
              <a:xfrm>
                <a:off x="297871" y="3636603"/>
                <a:ext cx="11746643" cy="646331"/>
              </a:xfrm>
              <a:prstGeom prst="rect">
                <a:avLst/>
              </a:prstGeom>
              <a:noFill/>
            </p:spPr>
            <p:txBody>
              <a:bodyPr wrap="square">
                <a:spAutoFit/>
              </a:bodyPr>
              <a:lstStyle/>
              <a:p>
                <a:r>
                  <a:rPr lang="en-US" sz="1800" dirty="0">
                    <a:effectLst/>
                    <a:latin typeface="ACaslonPro"/>
                  </a:rPr>
                  <a:t>The eigenvalues of the second block are the same, but with the sign of </a:t>
                </a:r>
                <a:r>
                  <a:rPr lang="el-GR" sz="1800" dirty="0">
                    <a:effectLst/>
                    <a:latin typeface="Tahoma" panose="020B0604030504040204" pitchFamily="34" charset="0"/>
                  </a:rPr>
                  <a:t>β </a:t>
                </a:r>
                <a:r>
                  <a:rPr lang="en-US" sz="1800" dirty="0">
                    <a:effectLst/>
                    <a:latin typeface="ACaslonPro"/>
                  </a:rPr>
                  <a:t>reversed. The eight energies are listed in the Table below, and plotted against </a:t>
                </a:r>
                <a14:m>
                  <m:oMath xmlns:m="http://schemas.openxmlformats.org/officeDocument/2006/math">
                    <m:sSub>
                      <m:sSubPr>
                        <m:ctrlPr>
                          <a:rPr lang="en-US" sz="1800" i="1" smtClean="0">
                            <a:effectLst/>
                            <a:latin typeface="Cambria Math" panose="02040503050406030204" pitchFamily="18" charset="0"/>
                          </a:rPr>
                        </m:ctrlPr>
                      </m:sSubPr>
                      <m:e>
                        <m:r>
                          <a:rPr lang="en-US" sz="1800" b="0" i="1" smtClean="0">
                            <a:effectLst/>
                            <a:latin typeface="Cambria Math" panose="02040503050406030204" pitchFamily="18" charset="0"/>
                          </a:rPr>
                          <m:t>𝐵</m:t>
                        </m:r>
                      </m:e>
                      <m:sub>
                        <m:r>
                          <a:rPr lang="en-US" sz="1800" b="0" i="1" smtClean="0">
                            <a:effectLst/>
                            <a:latin typeface="Cambria Math" panose="02040503050406030204" pitchFamily="18" charset="0"/>
                          </a:rPr>
                          <m:t>𝑒𝑥𝑡</m:t>
                        </m:r>
                      </m:sub>
                    </m:sSub>
                  </m:oMath>
                </a14:m>
                <a:endParaRPr lang="en-US" dirty="0"/>
              </a:p>
            </p:txBody>
          </p:sp>
        </mc:Choice>
        <mc:Fallback xmlns="">
          <p:sp>
            <p:nvSpPr>
              <p:cNvPr id="16" name="TextBox 15">
                <a:extLst>
                  <a:ext uri="{FF2B5EF4-FFF2-40B4-BE49-F238E27FC236}">
                    <a16:creationId xmlns:a16="http://schemas.microsoft.com/office/drawing/2014/main" id="{901AFA1C-8CA7-4B25-7F8A-E557992394CB}"/>
                  </a:ext>
                </a:extLst>
              </p:cNvPr>
              <p:cNvSpPr txBox="1">
                <a:spLocks noRot="1" noChangeAspect="1" noMove="1" noResize="1" noEditPoints="1" noAdjustHandles="1" noChangeArrowheads="1" noChangeShapeType="1" noTextEdit="1"/>
              </p:cNvSpPr>
              <p:nvPr/>
            </p:nvSpPr>
            <p:spPr>
              <a:xfrm>
                <a:off x="297871" y="3636603"/>
                <a:ext cx="11746643" cy="646331"/>
              </a:xfrm>
              <a:prstGeom prst="rect">
                <a:avLst/>
              </a:prstGeom>
              <a:blipFill>
                <a:blip r:embed="rId4"/>
                <a:stretch>
                  <a:fillRect l="-432" t="-5769" b="-15385"/>
                </a:stretch>
              </a:blipFill>
            </p:spPr>
            <p:txBody>
              <a:bodyPr/>
              <a:lstStyle/>
              <a:p>
                <a:r>
                  <a:rPr lang="en-US">
                    <a:noFill/>
                  </a:rPr>
                  <a:t> </a:t>
                </a:r>
              </a:p>
            </p:txBody>
          </p:sp>
        </mc:Fallback>
      </mc:AlternateContent>
      <p:pic>
        <p:nvPicPr>
          <p:cNvPr id="18" name="Picture 17" descr="A math equation with numbers and symbols&#10;&#10;Description automatically generated with medium confidence">
            <a:extLst>
              <a:ext uri="{FF2B5EF4-FFF2-40B4-BE49-F238E27FC236}">
                <a16:creationId xmlns:a16="http://schemas.microsoft.com/office/drawing/2014/main" id="{608C7ABF-B537-83B7-1171-A960F9B84974}"/>
              </a:ext>
            </a:extLst>
          </p:cNvPr>
          <p:cNvPicPr>
            <a:picLocks noChangeAspect="1"/>
          </p:cNvPicPr>
          <p:nvPr/>
        </p:nvPicPr>
        <p:blipFill>
          <a:blip r:embed="rId5"/>
          <a:stretch>
            <a:fillRect/>
          </a:stretch>
        </p:blipFill>
        <p:spPr>
          <a:xfrm>
            <a:off x="336672" y="4389890"/>
            <a:ext cx="4231203" cy="2227420"/>
          </a:xfrm>
          <a:prstGeom prst="rect">
            <a:avLst/>
          </a:prstGeom>
        </p:spPr>
      </p:pic>
      <p:pic>
        <p:nvPicPr>
          <p:cNvPr id="20" name="Picture 19" descr="A graph with lines and points&#10;&#10;Description automatically generated">
            <a:extLst>
              <a:ext uri="{FF2B5EF4-FFF2-40B4-BE49-F238E27FC236}">
                <a16:creationId xmlns:a16="http://schemas.microsoft.com/office/drawing/2014/main" id="{94ED8EA7-909E-672F-1C5E-22ACA3FA2843}"/>
              </a:ext>
            </a:extLst>
          </p:cNvPr>
          <p:cNvPicPr>
            <a:picLocks noChangeAspect="1"/>
          </p:cNvPicPr>
          <p:nvPr/>
        </p:nvPicPr>
        <p:blipFill>
          <a:blip r:embed="rId6"/>
          <a:stretch>
            <a:fillRect/>
          </a:stretch>
        </p:blipFill>
        <p:spPr>
          <a:xfrm>
            <a:off x="5604387" y="3976453"/>
            <a:ext cx="2182761" cy="2832800"/>
          </a:xfrm>
          <a:prstGeom prst="rect">
            <a:avLst/>
          </a:prstGeom>
        </p:spPr>
      </p:pic>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03052ECA-2853-1B58-204A-22D0F341D68F}"/>
                  </a:ext>
                </a:extLst>
              </p:cNvPr>
              <p:cNvSpPr txBox="1"/>
              <p:nvPr/>
            </p:nvSpPr>
            <p:spPr>
              <a:xfrm>
                <a:off x="7787148" y="5061345"/>
                <a:ext cx="3985963" cy="646331"/>
              </a:xfrm>
              <a:prstGeom prst="rect">
                <a:avLst/>
              </a:prstGeom>
              <a:noFill/>
            </p:spPr>
            <p:txBody>
              <a:bodyPr wrap="none" rtlCol="0">
                <a:spAutoFit/>
              </a:bodyPr>
              <a:lstStyle/>
              <a:p>
                <a:r>
                  <a:rPr lang="en-US" sz="1800" dirty="0">
                    <a:effectLst/>
                    <a:latin typeface="ACaslonPro"/>
                  </a:rPr>
                  <a:t>In the zero-field limit </a:t>
                </a:r>
                <a14:m>
                  <m:oMath xmlns:m="http://schemas.openxmlformats.org/officeDocument/2006/math">
                    <m:r>
                      <a:rPr lang="en-US" sz="1800" i="1" smtClean="0">
                        <a:effectLst/>
                        <a:latin typeface="Cambria Math" panose="02040503050406030204" pitchFamily="18" charset="0"/>
                        <a:ea typeface="Cambria Math" panose="02040503050406030204" pitchFamily="18" charset="0"/>
                      </a:rPr>
                      <m:t>𝛽</m:t>
                    </m:r>
                    <m:r>
                      <a:rPr lang="en-US" sz="1800" b="0" i="1" smtClean="0">
                        <a:effectLst/>
                        <a:latin typeface="Cambria Math" panose="02040503050406030204" pitchFamily="18" charset="0"/>
                        <a:ea typeface="Cambria Math" panose="02040503050406030204" pitchFamily="18" charset="0"/>
                      </a:rPr>
                      <m:t>=0</m:t>
                    </m:r>
                    <m:r>
                      <a:rPr lang="en-US" sz="1800" b="0" i="0" smtClean="0">
                        <a:effectLst/>
                        <a:latin typeface="Cambria Math" panose="02040503050406030204" pitchFamily="18" charset="0"/>
                        <a:ea typeface="Cambria Math" panose="02040503050406030204" pitchFamily="18" charset="0"/>
                      </a:rPr>
                      <m:t>, </m:t>
                    </m:r>
                  </m:oMath>
                </a14:m>
                <a:r>
                  <a:rPr lang="en-US" dirty="0"/>
                  <a:t>they reduce</a:t>
                </a:r>
              </a:p>
              <a:p>
                <a:r>
                  <a:rPr lang="en-US" dirty="0"/>
                  <a:t> to the fine structure values.</a:t>
                </a:r>
              </a:p>
            </p:txBody>
          </p:sp>
        </mc:Choice>
        <mc:Fallback xmlns="">
          <p:sp>
            <p:nvSpPr>
              <p:cNvPr id="21" name="TextBox 20">
                <a:extLst>
                  <a:ext uri="{FF2B5EF4-FFF2-40B4-BE49-F238E27FC236}">
                    <a16:creationId xmlns:a16="http://schemas.microsoft.com/office/drawing/2014/main" id="{03052ECA-2853-1B58-204A-22D0F341D68F}"/>
                  </a:ext>
                </a:extLst>
              </p:cNvPr>
              <p:cNvSpPr txBox="1">
                <a:spLocks noRot="1" noChangeAspect="1" noMove="1" noResize="1" noEditPoints="1" noAdjustHandles="1" noChangeArrowheads="1" noChangeShapeType="1" noTextEdit="1"/>
              </p:cNvSpPr>
              <p:nvPr/>
            </p:nvSpPr>
            <p:spPr>
              <a:xfrm>
                <a:off x="7787148" y="5061345"/>
                <a:ext cx="3985963" cy="646331"/>
              </a:xfrm>
              <a:prstGeom prst="rect">
                <a:avLst/>
              </a:prstGeom>
              <a:blipFill>
                <a:blip r:embed="rId7"/>
                <a:stretch>
                  <a:fillRect l="-952" t="-3846" r="-317" b="-13462"/>
                </a:stretch>
              </a:blipFill>
            </p:spPr>
            <p:txBody>
              <a:bodyPr/>
              <a:lstStyle/>
              <a:p>
                <a:r>
                  <a:rPr lang="en-US">
                    <a:noFill/>
                  </a:rPr>
                  <a:t> </a:t>
                </a:r>
              </a:p>
            </p:txBody>
          </p:sp>
        </mc:Fallback>
      </mc:AlternateContent>
    </p:spTree>
    <p:extLst>
      <p:ext uri="{BB962C8B-B14F-4D97-AF65-F5344CB8AC3E}">
        <p14:creationId xmlns:p14="http://schemas.microsoft.com/office/powerpoint/2010/main" val="23983887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3EDC63E-CE3B-A2C6-B885-0E5F3FB914F8}"/>
              </a:ext>
            </a:extLst>
          </p:cNvPr>
          <p:cNvSpPr txBox="1">
            <a:spLocks/>
          </p:cNvSpPr>
          <p:nvPr/>
        </p:nvSpPr>
        <p:spPr>
          <a:xfrm>
            <a:off x="297873"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Hyperfine splitting of the hydrogen atom</a:t>
            </a:r>
          </a:p>
        </p:txBody>
      </p:sp>
      <p:sp>
        <p:nvSpPr>
          <p:cNvPr id="7" name="TextBox 6">
            <a:extLst>
              <a:ext uri="{FF2B5EF4-FFF2-40B4-BE49-F238E27FC236}">
                <a16:creationId xmlns:a16="http://schemas.microsoft.com/office/drawing/2014/main" id="{632345F5-C884-CD66-61D2-35B195CC357E}"/>
              </a:ext>
            </a:extLst>
          </p:cNvPr>
          <p:cNvSpPr txBox="1"/>
          <p:nvPr/>
        </p:nvSpPr>
        <p:spPr>
          <a:xfrm>
            <a:off x="297873" y="1101663"/>
            <a:ext cx="11596254" cy="646331"/>
          </a:xfrm>
          <a:prstGeom prst="rect">
            <a:avLst/>
          </a:prstGeom>
          <a:noFill/>
        </p:spPr>
        <p:txBody>
          <a:bodyPr wrap="square">
            <a:spAutoFit/>
          </a:bodyPr>
          <a:lstStyle/>
          <a:p>
            <a:r>
              <a:rPr lang="en-US" sz="1800" dirty="0">
                <a:effectLst/>
                <a:latin typeface="ACaslonPro"/>
              </a:rPr>
              <a:t>The proton itself constitutes a magnetic dipole, though its dipole moment is much smaller than the electron</a:t>
            </a:r>
            <a:r>
              <a:rPr lang="en-US" dirty="0">
                <a:latin typeface="ACaslonPro"/>
              </a:rPr>
              <a:t>’s,</a:t>
            </a:r>
            <a:r>
              <a:rPr lang="en-US" sz="1800" dirty="0">
                <a:effectLst/>
                <a:latin typeface="ACaslonPro"/>
              </a:rPr>
              <a:t> because of the mass in the denominator:  </a:t>
            </a:r>
            <a:endParaRPr lang="en-US" dirty="0"/>
          </a:p>
        </p:txBody>
      </p:sp>
      <p:pic>
        <p:nvPicPr>
          <p:cNvPr id="9" name="Picture 8" descr="A close up of black letters&#10;&#10;Description automatically generated">
            <a:extLst>
              <a:ext uri="{FF2B5EF4-FFF2-40B4-BE49-F238E27FC236}">
                <a16:creationId xmlns:a16="http://schemas.microsoft.com/office/drawing/2014/main" id="{EABA26F7-B17D-BD87-DD13-06B0461C28CB}"/>
              </a:ext>
            </a:extLst>
          </p:cNvPr>
          <p:cNvPicPr>
            <a:picLocks noChangeAspect="1"/>
          </p:cNvPicPr>
          <p:nvPr/>
        </p:nvPicPr>
        <p:blipFill>
          <a:blip r:embed="rId2"/>
          <a:stretch>
            <a:fillRect/>
          </a:stretch>
        </p:blipFill>
        <p:spPr>
          <a:xfrm>
            <a:off x="3530600" y="1747994"/>
            <a:ext cx="4059903" cy="741274"/>
          </a:xfrm>
          <a:prstGeom prst="rect">
            <a:avLst/>
          </a:prstGeom>
        </p:spPr>
      </p:pic>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B7AA9108-5F3A-F235-A869-45043EFD55F3}"/>
                  </a:ext>
                </a:extLst>
              </p:cNvPr>
              <p:cNvSpPr txBox="1"/>
              <p:nvPr/>
            </p:nvSpPr>
            <p:spPr>
              <a:xfrm>
                <a:off x="297873" y="2489268"/>
                <a:ext cx="11412346" cy="1221745"/>
              </a:xfrm>
              <a:prstGeom prst="rect">
                <a:avLst/>
              </a:prstGeom>
              <a:noFill/>
            </p:spPr>
            <p:txBody>
              <a:bodyPr wrap="square">
                <a:spAutoFit/>
              </a:bodyPr>
              <a:lstStyle/>
              <a:p>
                <a:r>
                  <a:rPr lang="en-US" sz="1800" dirty="0">
                    <a:effectLst/>
                    <a:latin typeface="ACaslonPro"/>
                  </a:rPr>
                  <a:t>(The proton is a composite structure, made up of quarks and gluons, and its gyromagnetic ratio is not as simple as the electron’s—hence the explicit </a:t>
                </a:r>
                <a:r>
                  <a:rPr lang="en-US" sz="1800" i="1" dirty="0">
                    <a:effectLst/>
                    <a:latin typeface="ACaslonPro"/>
                  </a:rPr>
                  <a:t>g</a:t>
                </a:r>
                <a:r>
                  <a:rPr lang="en-US" sz="1800" dirty="0">
                    <a:effectLst/>
                    <a:latin typeface="ACaslonPro"/>
                  </a:rPr>
                  <a:t>-factor </a:t>
                </a:r>
                <a14:m>
                  <m:oMath xmlns:m="http://schemas.openxmlformats.org/officeDocument/2006/math">
                    <m:sSub>
                      <m:sSubPr>
                        <m:ctrlPr>
                          <a:rPr lang="en-US" sz="1800" i="1" smtClean="0">
                            <a:effectLst/>
                            <a:latin typeface="Cambria Math" panose="02040503050406030204" pitchFamily="18" charset="0"/>
                          </a:rPr>
                        </m:ctrlPr>
                      </m:sSubPr>
                      <m:e>
                        <m:r>
                          <a:rPr lang="en-US" sz="1800" b="0" i="1" smtClean="0">
                            <a:effectLst/>
                            <a:latin typeface="Cambria Math" panose="02040503050406030204" pitchFamily="18" charset="0"/>
                          </a:rPr>
                          <m:t>𝑔</m:t>
                        </m:r>
                      </m:e>
                      <m:sub>
                        <m:r>
                          <a:rPr lang="en-US" sz="1800" b="0" i="1" smtClean="0">
                            <a:effectLst/>
                            <a:latin typeface="Cambria Math" panose="02040503050406030204" pitchFamily="18" charset="0"/>
                          </a:rPr>
                          <m:t>𝑝</m:t>
                        </m:r>
                      </m:sub>
                    </m:sSub>
                  </m:oMath>
                </a14:m>
                <a:r>
                  <a:rPr lang="en-US" dirty="0"/>
                  <a:t> whose measured value is 5.59 as opposed to 2.00… for the electron.) According to classical electrodynamics, a dipole </a:t>
                </a:r>
                <a14:m>
                  <m:oMath xmlns:m="http://schemas.openxmlformats.org/officeDocument/2006/math">
                    <m:r>
                      <a:rPr lang="en-US" b="1" i="1" smtClean="0">
                        <a:latin typeface="Cambria Math" panose="02040503050406030204" pitchFamily="18" charset="0"/>
                        <a:ea typeface="Cambria Math" panose="02040503050406030204" pitchFamily="18" charset="0"/>
                      </a:rPr>
                      <m:t>𝝁</m:t>
                    </m:r>
                  </m:oMath>
                </a14:m>
                <a:r>
                  <a:rPr lang="en-US" dirty="0"/>
                  <a:t> sets up a magnetic field </a:t>
                </a:r>
              </a:p>
              <a:p>
                <a:endParaRPr lang="en-US" dirty="0"/>
              </a:p>
            </p:txBody>
          </p:sp>
        </mc:Choice>
        <mc:Fallback xmlns="">
          <p:sp>
            <p:nvSpPr>
              <p:cNvPr id="11" name="TextBox 10">
                <a:extLst>
                  <a:ext uri="{FF2B5EF4-FFF2-40B4-BE49-F238E27FC236}">
                    <a16:creationId xmlns:a16="http://schemas.microsoft.com/office/drawing/2014/main" id="{B7AA9108-5F3A-F235-A869-45043EFD55F3}"/>
                  </a:ext>
                </a:extLst>
              </p:cNvPr>
              <p:cNvSpPr txBox="1">
                <a:spLocks noRot="1" noChangeAspect="1" noMove="1" noResize="1" noEditPoints="1" noAdjustHandles="1" noChangeArrowheads="1" noChangeShapeType="1" noTextEdit="1"/>
              </p:cNvSpPr>
              <p:nvPr/>
            </p:nvSpPr>
            <p:spPr>
              <a:xfrm>
                <a:off x="297873" y="2489268"/>
                <a:ext cx="11412346" cy="1221745"/>
              </a:xfrm>
              <a:prstGeom prst="rect">
                <a:avLst/>
              </a:prstGeom>
              <a:blipFill>
                <a:blip r:embed="rId3"/>
                <a:stretch>
                  <a:fillRect l="-444" t="-2041"/>
                </a:stretch>
              </a:blipFill>
            </p:spPr>
            <p:txBody>
              <a:bodyPr/>
              <a:lstStyle/>
              <a:p>
                <a:r>
                  <a:rPr lang="en-US">
                    <a:noFill/>
                  </a:rPr>
                  <a:t> </a:t>
                </a:r>
              </a:p>
            </p:txBody>
          </p:sp>
        </mc:Fallback>
      </mc:AlternateContent>
      <p:pic>
        <p:nvPicPr>
          <p:cNvPr id="13" name="Picture 12" descr="A black text with a white background&#10;&#10;Description automatically generated">
            <a:extLst>
              <a:ext uri="{FF2B5EF4-FFF2-40B4-BE49-F238E27FC236}">
                <a16:creationId xmlns:a16="http://schemas.microsoft.com/office/drawing/2014/main" id="{7CED9D65-A41B-BC47-2261-69F34488A175}"/>
              </a:ext>
            </a:extLst>
          </p:cNvPr>
          <p:cNvPicPr>
            <a:picLocks noChangeAspect="1"/>
          </p:cNvPicPr>
          <p:nvPr/>
        </p:nvPicPr>
        <p:blipFill>
          <a:blip r:embed="rId4"/>
          <a:stretch>
            <a:fillRect/>
          </a:stretch>
        </p:blipFill>
        <p:spPr>
          <a:xfrm>
            <a:off x="2814726" y="3485609"/>
            <a:ext cx="5159235" cy="966678"/>
          </a:xfrm>
          <a:prstGeom prst="rect">
            <a:avLst/>
          </a:prstGeom>
        </p:spPr>
      </p:pic>
      <p:sp>
        <p:nvSpPr>
          <p:cNvPr id="21" name="TextBox 20">
            <a:extLst>
              <a:ext uri="{FF2B5EF4-FFF2-40B4-BE49-F238E27FC236}">
                <a16:creationId xmlns:a16="http://schemas.microsoft.com/office/drawing/2014/main" id="{72EA644E-65D5-C815-90D2-B3552B0BCA6B}"/>
              </a:ext>
            </a:extLst>
          </p:cNvPr>
          <p:cNvSpPr txBox="1"/>
          <p:nvPr/>
        </p:nvSpPr>
        <p:spPr>
          <a:xfrm>
            <a:off x="297872" y="4452287"/>
            <a:ext cx="11596253" cy="369332"/>
          </a:xfrm>
          <a:prstGeom prst="rect">
            <a:avLst/>
          </a:prstGeom>
          <a:noFill/>
        </p:spPr>
        <p:txBody>
          <a:bodyPr wrap="square">
            <a:spAutoFit/>
          </a:bodyPr>
          <a:lstStyle/>
          <a:p>
            <a:r>
              <a:rPr lang="en-US" sz="1800" dirty="0">
                <a:effectLst/>
                <a:latin typeface="ACaslonPro"/>
              </a:rPr>
              <a:t>So, the Hamiltonian of the electron, in the magnetic field due to the proton’s magnetic dipole moment, is </a:t>
            </a:r>
            <a:endParaRPr lang="en-US" dirty="0"/>
          </a:p>
        </p:txBody>
      </p:sp>
      <p:pic>
        <p:nvPicPr>
          <p:cNvPr id="23" name="Picture 22" descr="A mathematical equation with black text&#10;&#10;Description automatically generated">
            <a:extLst>
              <a:ext uri="{FF2B5EF4-FFF2-40B4-BE49-F238E27FC236}">
                <a16:creationId xmlns:a16="http://schemas.microsoft.com/office/drawing/2014/main" id="{D5AB6BDB-40FD-26CC-4C5B-D3B4EB43C21F}"/>
              </a:ext>
            </a:extLst>
          </p:cNvPr>
          <p:cNvPicPr>
            <a:picLocks noChangeAspect="1"/>
          </p:cNvPicPr>
          <p:nvPr/>
        </p:nvPicPr>
        <p:blipFill>
          <a:blip r:embed="rId5"/>
          <a:stretch>
            <a:fillRect/>
          </a:stretch>
        </p:blipFill>
        <p:spPr>
          <a:xfrm>
            <a:off x="3124200" y="4954746"/>
            <a:ext cx="7772400" cy="987763"/>
          </a:xfrm>
          <a:prstGeom prst="rect">
            <a:avLst/>
          </a:prstGeom>
        </p:spPr>
      </p:pic>
      <p:pic>
        <p:nvPicPr>
          <p:cNvPr id="25" name="Picture 24" descr="A black text on a white background&#10;&#10;Description automatically generated">
            <a:extLst>
              <a:ext uri="{FF2B5EF4-FFF2-40B4-BE49-F238E27FC236}">
                <a16:creationId xmlns:a16="http://schemas.microsoft.com/office/drawing/2014/main" id="{2F303925-B9DD-770A-9789-CB478EAFEAC8}"/>
              </a:ext>
            </a:extLst>
          </p:cNvPr>
          <p:cNvPicPr>
            <a:picLocks noChangeAspect="1"/>
          </p:cNvPicPr>
          <p:nvPr/>
        </p:nvPicPr>
        <p:blipFill>
          <a:blip r:embed="rId6"/>
          <a:stretch>
            <a:fillRect/>
          </a:stretch>
        </p:blipFill>
        <p:spPr>
          <a:xfrm>
            <a:off x="297872" y="5087900"/>
            <a:ext cx="1776734" cy="611106"/>
          </a:xfrm>
          <a:prstGeom prst="rect">
            <a:avLst/>
          </a:prstGeom>
        </p:spPr>
      </p:pic>
      <p:sp>
        <p:nvSpPr>
          <p:cNvPr id="26" name="Right Arrow 25">
            <a:extLst>
              <a:ext uri="{FF2B5EF4-FFF2-40B4-BE49-F238E27FC236}">
                <a16:creationId xmlns:a16="http://schemas.microsoft.com/office/drawing/2014/main" id="{ED0AD7AF-3AF4-28A4-2537-32661C65A17B}"/>
              </a:ext>
            </a:extLst>
          </p:cNvPr>
          <p:cNvSpPr/>
          <p:nvPr/>
        </p:nvSpPr>
        <p:spPr>
          <a:xfrm>
            <a:off x="2320413" y="5161441"/>
            <a:ext cx="412955" cy="47640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90734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0738DF24-CAED-BD7A-680E-A42175269B14}"/>
              </a:ext>
            </a:extLst>
          </p:cNvPr>
          <p:cNvSpPr txBox="1">
            <a:spLocks/>
          </p:cNvSpPr>
          <p:nvPr/>
        </p:nvSpPr>
        <p:spPr>
          <a:xfrm>
            <a:off x="297873"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Hyperfine splitting of the hydrogen atom</a:t>
            </a:r>
          </a:p>
        </p:txBody>
      </p:sp>
      <p:sp>
        <p:nvSpPr>
          <p:cNvPr id="9" name="TextBox 8">
            <a:extLst>
              <a:ext uri="{FF2B5EF4-FFF2-40B4-BE49-F238E27FC236}">
                <a16:creationId xmlns:a16="http://schemas.microsoft.com/office/drawing/2014/main" id="{1F90DCBA-8C34-ED73-6AC2-DDD7884DE55F}"/>
              </a:ext>
            </a:extLst>
          </p:cNvPr>
          <p:cNvSpPr txBox="1"/>
          <p:nvPr/>
        </p:nvSpPr>
        <p:spPr>
          <a:xfrm>
            <a:off x="299884" y="1170041"/>
            <a:ext cx="11307097" cy="646331"/>
          </a:xfrm>
          <a:prstGeom prst="rect">
            <a:avLst/>
          </a:prstGeom>
          <a:noFill/>
        </p:spPr>
        <p:txBody>
          <a:bodyPr wrap="square">
            <a:spAutoFit/>
          </a:bodyPr>
          <a:lstStyle/>
          <a:p>
            <a:r>
              <a:rPr lang="en-US" sz="1800" dirty="0">
                <a:effectLst/>
                <a:latin typeface="ACaslonPro"/>
              </a:rPr>
              <a:t>According to perturbation theory, the first-order correction to the energy is the expectation value of the perturbing Hamiltonian: </a:t>
            </a:r>
            <a:endParaRPr lang="en-US" dirty="0"/>
          </a:p>
        </p:txBody>
      </p:sp>
      <p:pic>
        <p:nvPicPr>
          <p:cNvPr id="11" name="Picture 10" descr="A white rectangular object with black text&#10;&#10;Description automatically generated">
            <a:extLst>
              <a:ext uri="{FF2B5EF4-FFF2-40B4-BE49-F238E27FC236}">
                <a16:creationId xmlns:a16="http://schemas.microsoft.com/office/drawing/2014/main" id="{8FF29AFA-1A95-5C80-E2BA-A513D737C08D}"/>
              </a:ext>
            </a:extLst>
          </p:cNvPr>
          <p:cNvPicPr>
            <a:picLocks noChangeAspect="1"/>
          </p:cNvPicPr>
          <p:nvPr/>
        </p:nvPicPr>
        <p:blipFill>
          <a:blip r:embed="rId3"/>
          <a:stretch>
            <a:fillRect/>
          </a:stretch>
        </p:blipFill>
        <p:spPr>
          <a:xfrm>
            <a:off x="4208457" y="1710199"/>
            <a:ext cx="2644627" cy="933398"/>
          </a:xfrm>
          <a:prstGeom prst="rect">
            <a:avLst/>
          </a:prstGeom>
        </p:spPr>
      </p:pic>
      <p:sp>
        <p:nvSpPr>
          <p:cNvPr id="14" name="TextBox 13">
            <a:extLst>
              <a:ext uri="{FF2B5EF4-FFF2-40B4-BE49-F238E27FC236}">
                <a16:creationId xmlns:a16="http://schemas.microsoft.com/office/drawing/2014/main" id="{889D7C72-B4B4-1C3F-BD1F-A1FD9698E486}"/>
              </a:ext>
            </a:extLst>
          </p:cNvPr>
          <p:cNvSpPr txBox="1"/>
          <p:nvPr/>
        </p:nvSpPr>
        <p:spPr>
          <a:xfrm>
            <a:off x="297873" y="2553342"/>
            <a:ext cx="800219" cy="369332"/>
          </a:xfrm>
          <a:prstGeom prst="rect">
            <a:avLst/>
          </a:prstGeom>
          <a:noFill/>
        </p:spPr>
        <p:txBody>
          <a:bodyPr wrap="none" rtlCol="0">
            <a:spAutoFit/>
          </a:bodyPr>
          <a:lstStyle/>
          <a:p>
            <a:r>
              <a:rPr lang="en-US" dirty="0"/>
              <a:t>That is</a:t>
            </a:r>
          </a:p>
        </p:txBody>
      </p:sp>
      <p:grpSp>
        <p:nvGrpSpPr>
          <p:cNvPr id="17" name="Group 16">
            <a:extLst>
              <a:ext uri="{FF2B5EF4-FFF2-40B4-BE49-F238E27FC236}">
                <a16:creationId xmlns:a16="http://schemas.microsoft.com/office/drawing/2014/main" id="{7D6EFBEE-A72B-F34A-39AB-C517D41F8124}"/>
              </a:ext>
            </a:extLst>
          </p:cNvPr>
          <p:cNvGrpSpPr/>
          <p:nvPr/>
        </p:nvGrpSpPr>
        <p:grpSpPr>
          <a:xfrm>
            <a:off x="383457" y="2953512"/>
            <a:ext cx="9005734" cy="950976"/>
            <a:chOff x="429344" y="2987309"/>
            <a:chExt cx="9005734" cy="952070"/>
          </a:xfrm>
        </p:grpSpPr>
        <p:pic>
          <p:nvPicPr>
            <p:cNvPr id="13" name="Picture 12" descr="A black text on a white background&#10;&#10;Description automatically generated">
              <a:extLst>
                <a:ext uri="{FF2B5EF4-FFF2-40B4-BE49-F238E27FC236}">
                  <a16:creationId xmlns:a16="http://schemas.microsoft.com/office/drawing/2014/main" id="{8009C4BD-D638-DB33-D6B7-EDF6C4045464}"/>
                </a:ext>
              </a:extLst>
            </p:cNvPr>
            <p:cNvPicPr>
              <a:picLocks noChangeAspect="1"/>
            </p:cNvPicPr>
            <p:nvPr/>
          </p:nvPicPr>
          <p:blipFill>
            <a:blip r:embed="rId4"/>
            <a:stretch>
              <a:fillRect/>
            </a:stretch>
          </p:blipFill>
          <p:spPr>
            <a:xfrm>
              <a:off x="429344" y="2987309"/>
              <a:ext cx="5505449" cy="952070"/>
            </a:xfrm>
            <a:prstGeom prst="rect">
              <a:avLst/>
            </a:prstGeom>
          </p:spPr>
        </p:pic>
        <p:pic>
          <p:nvPicPr>
            <p:cNvPr id="16" name="Picture 15" descr="A black text on a white background&#10;&#10;Description automatically generated">
              <a:extLst>
                <a:ext uri="{FF2B5EF4-FFF2-40B4-BE49-F238E27FC236}">
                  <a16:creationId xmlns:a16="http://schemas.microsoft.com/office/drawing/2014/main" id="{2934E252-86D9-A456-F6E6-D4E4BFDB4037}"/>
                </a:ext>
              </a:extLst>
            </p:cNvPr>
            <p:cNvPicPr>
              <a:picLocks noChangeAspect="1"/>
            </p:cNvPicPr>
            <p:nvPr/>
          </p:nvPicPr>
          <p:blipFill>
            <a:blip r:embed="rId5"/>
            <a:stretch>
              <a:fillRect/>
            </a:stretch>
          </p:blipFill>
          <p:spPr>
            <a:xfrm>
              <a:off x="6027176" y="3051839"/>
              <a:ext cx="3407902" cy="801859"/>
            </a:xfrm>
            <a:prstGeom prst="rect">
              <a:avLst/>
            </a:prstGeom>
          </p:spPr>
        </p:pic>
      </p:gr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F717EC12-1950-DE90-A91C-252314FBA765}"/>
                  </a:ext>
                </a:extLst>
              </p:cNvPr>
              <p:cNvSpPr txBox="1"/>
              <p:nvPr/>
            </p:nvSpPr>
            <p:spPr>
              <a:xfrm>
                <a:off x="297765" y="4212389"/>
                <a:ext cx="11809258" cy="646331"/>
              </a:xfrm>
              <a:prstGeom prst="rect">
                <a:avLst/>
              </a:prstGeom>
              <a:noFill/>
            </p:spPr>
            <p:txBody>
              <a:bodyPr wrap="none" rtlCol="0">
                <a:spAutoFit/>
              </a:bodyPr>
              <a:lstStyle/>
              <a:p>
                <a:r>
                  <a:rPr lang="en-US" sz="1800" dirty="0">
                    <a:effectLst/>
                    <a:latin typeface="ACaslonPro"/>
                  </a:rPr>
                  <a:t>In the ground state (or any other state for which </a:t>
                </a:r>
                <a14:m>
                  <m:oMath xmlns:m="http://schemas.openxmlformats.org/officeDocument/2006/math">
                    <m:r>
                      <a:rPr lang="en-US" sz="1800" i="1" dirty="0" smtClean="0">
                        <a:effectLst/>
                        <a:latin typeface="Cambria Math" panose="02040503050406030204" pitchFamily="18" charset="0"/>
                      </a:rPr>
                      <m:t>𝑙</m:t>
                    </m:r>
                    <m:r>
                      <a:rPr lang="en-US" sz="1800" i="1" dirty="0" smtClean="0">
                        <a:effectLst/>
                        <a:latin typeface="Cambria Math" panose="02040503050406030204" pitchFamily="18" charset="0"/>
                      </a:rPr>
                      <m:t>=0</m:t>
                    </m:r>
                  </m:oMath>
                </a14:m>
                <a:r>
                  <a:rPr lang="en-US" dirty="0"/>
                  <a:t>) the wave function is spherically symmetric, and the first expectation </a:t>
                </a:r>
              </a:p>
              <a:p>
                <a:r>
                  <a:rPr lang="en-US" dirty="0"/>
                  <a:t>value vanishes. In fact, we observe the following. Let’s define integral </a:t>
                </a:r>
                <a14:m>
                  <m:oMath xmlns:m="http://schemas.openxmlformats.org/officeDocument/2006/math">
                    <m:r>
                      <a:rPr lang="en-US" i="1" dirty="0" smtClean="0">
                        <a:latin typeface="Cambria Math" panose="02040503050406030204" pitchFamily="18" charset="0"/>
                      </a:rPr>
                      <m:t>𝐼</m:t>
                    </m:r>
                  </m:oMath>
                </a14:m>
                <a:r>
                  <a:rPr lang="en-US" dirty="0"/>
                  <a:t> as</a:t>
                </a:r>
              </a:p>
            </p:txBody>
          </p:sp>
        </mc:Choice>
        <mc:Fallback xmlns="">
          <p:sp>
            <p:nvSpPr>
              <p:cNvPr id="18" name="TextBox 17">
                <a:extLst>
                  <a:ext uri="{FF2B5EF4-FFF2-40B4-BE49-F238E27FC236}">
                    <a16:creationId xmlns:a16="http://schemas.microsoft.com/office/drawing/2014/main" id="{F717EC12-1950-DE90-A91C-252314FBA765}"/>
                  </a:ext>
                </a:extLst>
              </p:cNvPr>
              <p:cNvSpPr txBox="1">
                <a:spLocks noRot="1" noChangeAspect="1" noMove="1" noResize="1" noEditPoints="1" noAdjustHandles="1" noChangeArrowheads="1" noChangeShapeType="1" noTextEdit="1"/>
              </p:cNvSpPr>
              <p:nvPr/>
            </p:nvSpPr>
            <p:spPr>
              <a:xfrm>
                <a:off x="297765" y="4212389"/>
                <a:ext cx="11809258" cy="646331"/>
              </a:xfrm>
              <a:prstGeom prst="rect">
                <a:avLst/>
              </a:prstGeom>
              <a:blipFill>
                <a:blip r:embed="rId6"/>
                <a:stretch>
                  <a:fillRect l="-430" t="-3846" b="-15385"/>
                </a:stretch>
              </a:blipFill>
            </p:spPr>
            <p:txBody>
              <a:bodyPr/>
              <a:lstStyle/>
              <a:p>
                <a:r>
                  <a:rPr lang="en-US">
                    <a:noFill/>
                  </a:rPr>
                  <a:t> </a:t>
                </a:r>
              </a:p>
            </p:txBody>
          </p:sp>
        </mc:Fallback>
      </mc:AlternateContent>
      <p:pic>
        <p:nvPicPr>
          <p:cNvPr id="28" name="Picture 27" descr="A close-up of a number&#10;&#10;Description automatically generated">
            <a:extLst>
              <a:ext uri="{FF2B5EF4-FFF2-40B4-BE49-F238E27FC236}">
                <a16:creationId xmlns:a16="http://schemas.microsoft.com/office/drawing/2014/main" id="{3CB6D5FE-D284-CBD4-5EB2-B82DEA4AF0D6}"/>
              </a:ext>
            </a:extLst>
          </p:cNvPr>
          <p:cNvPicPr>
            <a:picLocks noChangeAspect="1"/>
          </p:cNvPicPr>
          <p:nvPr/>
        </p:nvPicPr>
        <p:blipFill>
          <a:blip r:embed="rId7"/>
          <a:stretch>
            <a:fillRect/>
          </a:stretch>
        </p:blipFill>
        <p:spPr>
          <a:xfrm>
            <a:off x="297765" y="5048399"/>
            <a:ext cx="3163190" cy="468235"/>
          </a:xfrm>
          <a:prstGeom prst="rect">
            <a:avLst/>
          </a:prstGeom>
        </p:spPr>
      </p:pic>
      <p:pic>
        <p:nvPicPr>
          <p:cNvPr id="30" name="Picture 29">
            <a:extLst>
              <a:ext uri="{FF2B5EF4-FFF2-40B4-BE49-F238E27FC236}">
                <a16:creationId xmlns:a16="http://schemas.microsoft.com/office/drawing/2014/main" id="{1636DEFF-5D78-B690-EECD-0FCF115F37E4}"/>
              </a:ext>
            </a:extLst>
          </p:cNvPr>
          <p:cNvPicPr>
            <a:picLocks noChangeAspect="1"/>
          </p:cNvPicPr>
          <p:nvPr/>
        </p:nvPicPr>
        <p:blipFill>
          <a:blip r:embed="rId8"/>
          <a:stretch>
            <a:fillRect/>
          </a:stretch>
        </p:blipFill>
        <p:spPr>
          <a:xfrm>
            <a:off x="511168" y="5586683"/>
            <a:ext cx="9608279" cy="391333"/>
          </a:xfrm>
          <a:prstGeom prst="rect">
            <a:avLst/>
          </a:prstGeom>
        </p:spPr>
      </p:pic>
      <p:sp>
        <p:nvSpPr>
          <p:cNvPr id="31" name="TextBox 30">
            <a:extLst>
              <a:ext uri="{FF2B5EF4-FFF2-40B4-BE49-F238E27FC236}">
                <a16:creationId xmlns:a16="http://schemas.microsoft.com/office/drawing/2014/main" id="{E7A12E7B-D0BC-8AE3-5C32-995D657008E5}"/>
              </a:ext>
            </a:extLst>
          </p:cNvPr>
          <p:cNvSpPr txBox="1"/>
          <p:nvPr/>
        </p:nvSpPr>
        <p:spPr>
          <a:xfrm>
            <a:off x="383457" y="6223288"/>
            <a:ext cx="842090" cy="369332"/>
          </a:xfrm>
          <a:prstGeom prst="rect">
            <a:avLst/>
          </a:prstGeom>
          <a:noFill/>
        </p:spPr>
        <p:txBody>
          <a:bodyPr wrap="none" rtlCol="0">
            <a:spAutoFit/>
          </a:bodyPr>
          <a:lstStyle/>
          <a:p>
            <a:r>
              <a:rPr lang="en-US" dirty="0"/>
              <a:t>where:</a:t>
            </a:r>
          </a:p>
        </p:txBody>
      </p:sp>
      <p:pic>
        <p:nvPicPr>
          <p:cNvPr id="33" name="Picture 32">
            <a:extLst>
              <a:ext uri="{FF2B5EF4-FFF2-40B4-BE49-F238E27FC236}">
                <a16:creationId xmlns:a16="http://schemas.microsoft.com/office/drawing/2014/main" id="{F6E46D3D-156E-D3D2-AC6A-147C69385AAE}"/>
              </a:ext>
            </a:extLst>
          </p:cNvPr>
          <p:cNvPicPr>
            <a:picLocks noChangeAspect="1"/>
          </p:cNvPicPr>
          <p:nvPr/>
        </p:nvPicPr>
        <p:blipFill>
          <a:blip r:embed="rId9"/>
          <a:stretch>
            <a:fillRect/>
          </a:stretch>
        </p:blipFill>
        <p:spPr>
          <a:xfrm>
            <a:off x="1231635" y="6301450"/>
            <a:ext cx="1636256" cy="268008"/>
          </a:xfrm>
          <a:prstGeom prst="rect">
            <a:avLst/>
          </a:prstGeom>
        </p:spPr>
      </p:pic>
      <p:pic>
        <p:nvPicPr>
          <p:cNvPr id="34" name="Picture 33">
            <a:extLst>
              <a:ext uri="{FF2B5EF4-FFF2-40B4-BE49-F238E27FC236}">
                <a16:creationId xmlns:a16="http://schemas.microsoft.com/office/drawing/2014/main" id="{50388C83-74B6-1561-541E-7D6A6085432E}"/>
              </a:ext>
            </a:extLst>
          </p:cNvPr>
          <p:cNvPicPr>
            <a:picLocks noChangeAspect="1"/>
          </p:cNvPicPr>
          <p:nvPr/>
        </p:nvPicPr>
        <p:blipFill>
          <a:blip r:embed="rId10"/>
          <a:stretch>
            <a:fillRect/>
          </a:stretch>
        </p:blipFill>
        <p:spPr>
          <a:xfrm>
            <a:off x="3516349" y="6320095"/>
            <a:ext cx="3282168" cy="249363"/>
          </a:xfrm>
          <a:prstGeom prst="rect">
            <a:avLst/>
          </a:prstGeom>
        </p:spPr>
      </p:pic>
      <p:sp>
        <p:nvSpPr>
          <p:cNvPr id="2" name="TextBox 1">
            <a:extLst>
              <a:ext uri="{FF2B5EF4-FFF2-40B4-BE49-F238E27FC236}">
                <a16:creationId xmlns:a16="http://schemas.microsoft.com/office/drawing/2014/main" id="{B6406955-7269-E827-E97A-50D3D50BCE87}"/>
              </a:ext>
            </a:extLst>
          </p:cNvPr>
          <p:cNvSpPr txBox="1"/>
          <p:nvPr/>
        </p:nvSpPr>
        <p:spPr>
          <a:xfrm>
            <a:off x="2922025" y="6244597"/>
            <a:ext cx="538930" cy="369332"/>
          </a:xfrm>
          <a:prstGeom prst="rect">
            <a:avLst/>
          </a:prstGeom>
          <a:noFill/>
        </p:spPr>
        <p:txBody>
          <a:bodyPr wrap="none" rtlCol="0">
            <a:spAutoFit/>
          </a:bodyPr>
          <a:lstStyle/>
          <a:p>
            <a:r>
              <a:rPr lang="en-US" dirty="0"/>
              <a:t>and</a:t>
            </a:r>
          </a:p>
        </p:txBody>
      </p:sp>
    </p:spTree>
    <p:extLst>
      <p:ext uri="{BB962C8B-B14F-4D97-AF65-F5344CB8AC3E}">
        <p14:creationId xmlns:p14="http://schemas.microsoft.com/office/powerpoint/2010/main" val="10263152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14B14E2-F8F6-9314-688A-7EEFB4937E6B}"/>
              </a:ext>
            </a:extLst>
          </p:cNvPr>
          <p:cNvSpPr txBox="1">
            <a:spLocks/>
          </p:cNvSpPr>
          <p:nvPr/>
        </p:nvSpPr>
        <p:spPr>
          <a:xfrm>
            <a:off x="297873"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Hyperfine splitting of the hydrogen atom</a:t>
            </a:r>
          </a:p>
        </p:txBody>
      </p:sp>
      <p:pic>
        <p:nvPicPr>
          <p:cNvPr id="5" name="Picture 4">
            <a:extLst>
              <a:ext uri="{FF2B5EF4-FFF2-40B4-BE49-F238E27FC236}">
                <a16:creationId xmlns:a16="http://schemas.microsoft.com/office/drawing/2014/main" id="{18527071-63DB-5ACA-6053-190B458917E7}"/>
              </a:ext>
            </a:extLst>
          </p:cNvPr>
          <p:cNvPicPr>
            <a:picLocks noChangeAspect="1"/>
          </p:cNvPicPr>
          <p:nvPr/>
        </p:nvPicPr>
        <p:blipFill>
          <a:blip r:embed="rId2"/>
          <a:stretch>
            <a:fillRect/>
          </a:stretch>
        </p:blipFill>
        <p:spPr>
          <a:xfrm>
            <a:off x="297873" y="1109406"/>
            <a:ext cx="7772400" cy="627699"/>
          </a:xfrm>
          <a:prstGeom prst="rect">
            <a:avLst/>
          </a:prstGeom>
        </p:spPr>
      </p:pic>
      <p:pic>
        <p:nvPicPr>
          <p:cNvPr id="7" name="Picture 6">
            <a:extLst>
              <a:ext uri="{FF2B5EF4-FFF2-40B4-BE49-F238E27FC236}">
                <a16:creationId xmlns:a16="http://schemas.microsoft.com/office/drawing/2014/main" id="{577A0AA0-1754-F084-40EB-D69A41A7076B}"/>
              </a:ext>
            </a:extLst>
          </p:cNvPr>
          <p:cNvPicPr>
            <a:picLocks noChangeAspect="1"/>
          </p:cNvPicPr>
          <p:nvPr/>
        </p:nvPicPr>
        <p:blipFill>
          <a:blip r:embed="rId3"/>
          <a:stretch>
            <a:fillRect/>
          </a:stretch>
        </p:blipFill>
        <p:spPr>
          <a:xfrm>
            <a:off x="297873" y="1888409"/>
            <a:ext cx="6260243" cy="568292"/>
          </a:xfrm>
          <a:prstGeom prst="rect">
            <a:avLst/>
          </a:prstGeom>
        </p:spPr>
      </p:pic>
      <p:pic>
        <p:nvPicPr>
          <p:cNvPr id="9" name="Picture 8">
            <a:extLst>
              <a:ext uri="{FF2B5EF4-FFF2-40B4-BE49-F238E27FC236}">
                <a16:creationId xmlns:a16="http://schemas.microsoft.com/office/drawing/2014/main" id="{CDE1F475-6078-7293-FBCE-7BAB2109E645}"/>
              </a:ext>
            </a:extLst>
          </p:cNvPr>
          <p:cNvPicPr>
            <a:picLocks noChangeAspect="1"/>
          </p:cNvPicPr>
          <p:nvPr/>
        </p:nvPicPr>
        <p:blipFill>
          <a:blip r:embed="rId4"/>
          <a:stretch>
            <a:fillRect/>
          </a:stretch>
        </p:blipFill>
        <p:spPr>
          <a:xfrm>
            <a:off x="2647783" y="2552525"/>
            <a:ext cx="4867173" cy="557243"/>
          </a:xfrm>
          <a:prstGeom prst="rect">
            <a:avLst/>
          </a:prstGeom>
        </p:spPr>
      </p:pic>
      <p:sp>
        <p:nvSpPr>
          <p:cNvPr id="10" name="TextBox 9">
            <a:extLst>
              <a:ext uri="{FF2B5EF4-FFF2-40B4-BE49-F238E27FC236}">
                <a16:creationId xmlns:a16="http://schemas.microsoft.com/office/drawing/2014/main" id="{E09AD8BE-4D78-BC37-CCB0-F9159427F344}"/>
              </a:ext>
            </a:extLst>
          </p:cNvPr>
          <p:cNvSpPr txBox="1"/>
          <p:nvPr/>
        </p:nvSpPr>
        <p:spPr>
          <a:xfrm>
            <a:off x="219215" y="2608005"/>
            <a:ext cx="2226892" cy="369332"/>
          </a:xfrm>
          <a:prstGeom prst="rect">
            <a:avLst/>
          </a:prstGeom>
          <a:noFill/>
        </p:spPr>
        <p:txBody>
          <a:bodyPr wrap="none" rtlCol="0">
            <a:spAutoFit/>
          </a:bodyPr>
          <a:lstStyle/>
          <a:p>
            <a:r>
              <a:rPr lang="en-US" dirty="0"/>
              <a:t>Then we observe that</a:t>
            </a:r>
          </a:p>
        </p:txBody>
      </p:sp>
      <p:pic>
        <p:nvPicPr>
          <p:cNvPr id="14" name="Picture 13" descr="A black text on a white background&#10;&#10;Description automatically generated">
            <a:extLst>
              <a:ext uri="{FF2B5EF4-FFF2-40B4-BE49-F238E27FC236}">
                <a16:creationId xmlns:a16="http://schemas.microsoft.com/office/drawing/2014/main" id="{BBA4E13A-F4CD-B41F-0530-138198C0A805}"/>
              </a:ext>
            </a:extLst>
          </p:cNvPr>
          <p:cNvPicPr>
            <a:picLocks noChangeAspect="1"/>
          </p:cNvPicPr>
          <p:nvPr/>
        </p:nvPicPr>
        <p:blipFill>
          <a:blip r:embed="rId5"/>
          <a:stretch>
            <a:fillRect/>
          </a:stretch>
        </p:blipFill>
        <p:spPr>
          <a:xfrm>
            <a:off x="219215" y="3272121"/>
            <a:ext cx="5360015" cy="678483"/>
          </a:xfrm>
          <a:prstGeom prst="rect">
            <a:avLst/>
          </a:prstGeom>
        </p:spPr>
      </p:pic>
      <p:pic>
        <p:nvPicPr>
          <p:cNvPr id="16" name="Picture 15" descr="A black and white image of a mathematical equation&#10;&#10;Description automatically generated">
            <a:extLst>
              <a:ext uri="{FF2B5EF4-FFF2-40B4-BE49-F238E27FC236}">
                <a16:creationId xmlns:a16="http://schemas.microsoft.com/office/drawing/2014/main" id="{6846D8B3-4558-40F6-B2A0-CA6511E72465}"/>
              </a:ext>
            </a:extLst>
          </p:cNvPr>
          <p:cNvPicPr>
            <a:picLocks noChangeAspect="1"/>
          </p:cNvPicPr>
          <p:nvPr/>
        </p:nvPicPr>
        <p:blipFill>
          <a:blip r:embed="rId6"/>
          <a:stretch>
            <a:fillRect/>
          </a:stretch>
        </p:blipFill>
        <p:spPr>
          <a:xfrm>
            <a:off x="6991145" y="3271576"/>
            <a:ext cx="3902997" cy="653612"/>
          </a:xfrm>
          <a:prstGeom prst="rect">
            <a:avLst/>
          </a:prstGeom>
        </p:spPr>
      </p:pic>
      <p:pic>
        <p:nvPicPr>
          <p:cNvPr id="18" name="Picture 17" descr="A white background with black and white clouds&#10;&#10;Description automatically generated">
            <a:extLst>
              <a:ext uri="{FF2B5EF4-FFF2-40B4-BE49-F238E27FC236}">
                <a16:creationId xmlns:a16="http://schemas.microsoft.com/office/drawing/2014/main" id="{25343CC7-5886-CADC-3D10-0933139291D8}"/>
              </a:ext>
            </a:extLst>
          </p:cNvPr>
          <p:cNvPicPr>
            <a:picLocks noChangeAspect="1"/>
          </p:cNvPicPr>
          <p:nvPr/>
        </p:nvPicPr>
        <p:blipFill>
          <a:blip r:embed="rId7"/>
          <a:stretch>
            <a:fillRect/>
          </a:stretch>
        </p:blipFill>
        <p:spPr>
          <a:xfrm>
            <a:off x="5352845" y="1180087"/>
            <a:ext cx="3276600" cy="482600"/>
          </a:xfrm>
          <a:prstGeom prst="rect">
            <a:avLst/>
          </a:prstGeom>
        </p:spPr>
      </p:pic>
      <p:sp>
        <p:nvSpPr>
          <p:cNvPr id="19" name="TextBox 18">
            <a:extLst>
              <a:ext uri="{FF2B5EF4-FFF2-40B4-BE49-F238E27FC236}">
                <a16:creationId xmlns:a16="http://schemas.microsoft.com/office/drawing/2014/main" id="{F8856714-D27A-CCE7-B672-75C951AEC4E5}"/>
              </a:ext>
            </a:extLst>
          </p:cNvPr>
          <p:cNvSpPr txBox="1"/>
          <p:nvPr/>
        </p:nvSpPr>
        <p:spPr>
          <a:xfrm>
            <a:off x="5456903" y="1236721"/>
            <a:ext cx="2746265" cy="369332"/>
          </a:xfrm>
          <a:prstGeom prst="rect">
            <a:avLst/>
          </a:prstGeom>
          <a:noFill/>
        </p:spPr>
        <p:txBody>
          <a:bodyPr wrap="none" rtlCol="0">
            <a:spAutoFit/>
          </a:bodyPr>
          <a:lstStyle/>
          <a:p>
            <a:r>
              <a:rPr lang="en-US" dirty="0"/>
              <a:t>So only three terms survive</a:t>
            </a:r>
          </a:p>
        </p:txBody>
      </p:sp>
      <p:pic>
        <p:nvPicPr>
          <p:cNvPr id="21" name="Picture 20">
            <a:extLst>
              <a:ext uri="{FF2B5EF4-FFF2-40B4-BE49-F238E27FC236}">
                <a16:creationId xmlns:a16="http://schemas.microsoft.com/office/drawing/2014/main" id="{4C8E935E-4FF8-CADA-1FFA-63FEB819C6D3}"/>
              </a:ext>
            </a:extLst>
          </p:cNvPr>
          <p:cNvPicPr>
            <a:picLocks noChangeAspect="1"/>
          </p:cNvPicPr>
          <p:nvPr/>
        </p:nvPicPr>
        <p:blipFill>
          <a:blip r:embed="rId8"/>
          <a:stretch>
            <a:fillRect/>
          </a:stretch>
        </p:blipFill>
        <p:spPr>
          <a:xfrm>
            <a:off x="114710" y="4561124"/>
            <a:ext cx="7400246" cy="532898"/>
          </a:xfrm>
          <a:prstGeom prst="rect">
            <a:avLst/>
          </a:prstGeom>
        </p:spPr>
      </p:pic>
      <p:sp>
        <p:nvSpPr>
          <p:cNvPr id="22" name="TextBox 21">
            <a:extLst>
              <a:ext uri="{FF2B5EF4-FFF2-40B4-BE49-F238E27FC236}">
                <a16:creationId xmlns:a16="http://schemas.microsoft.com/office/drawing/2014/main" id="{59A3DBE3-5CB7-30FD-7583-D7507D7B9FF5}"/>
              </a:ext>
            </a:extLst>
          </p:cNvPr>
          <p:cNvSpPr txBox="1"/>
          <p:nvPr/>
        </p:nvSpPr>
        <p:spPr>
          <a:xfrm>
            <a:off x="219215" y="4112957"/>
            <a:ext cx="1524776" cy="369332"/>
          </a:xfrm>
          <a:prstGeom prst="rect">
            <a:avLst/>
          </a:prstGeom>
          <a:noFill/>
        </p:spPr>
        <p:txBody>
          <a:bodyPr wrap="none" rtlCol="0">
            <a:spAutoFit/>
          </a:bodyPr>
          <a:lstStyle/>
          <a:p>
            <a:r>
              <a:rPr lang="en-US" dirty="0"/>
              <a:t>and we obtain</a:t>
            </a:r>
          </a:p>
        </p:txBody>
      </p:sp>
      <p:pic>
        <p:nvPicPr>
          <p:cNvPr id="2" name="Picture 1">
            <a:extLst>
              <a:ext uri="{FF2B5EF4-FFF2-40B4-BE49-F238E27FC236}">
                <a16:creationId xmlns:a16="http://schemas.microsoft.com/office/drawing/2014/main" id="{53B58EC1-78DD-B91A-87BE-88D83ADFC5A4}"/>
              </a:ext>
            </a:extLst>
          </p:cNvPr>
          <p:cNvPicPr>
            <a:picLocks noChangeAspect="1"/>
          </p:cNvPicPr>
          <p:nvPr/>
        </p:nvPicPr>
        <p:blipFill>
          <a:blip r:embed="rId9"/>
          <a:stretch>
            <a:fillRect/>
          </a:stretch>
        </p:blipFill>
        <p:spPr>
          <a:xfrm>
            <a:off x="8089346" y="4554932"/>
            <a:ext cx="981918" cy="484413"/>
          </a:xfrm>
          <a:prstGeom prst="rect">
            <a:avLst/>
          </a:prstGeom>
        </p:spPr>
      </p:pic>
      <p:sp>
        <p:nvSpPr>
          <p:cNvPr id="4" name="Right Arrow 3">
            <a:extLst>
              <a:ext uri="{FF2B5EF4-FFF2-40B4-BE49-F238E27FC236}">
                <a16:creationId xmlns:a16="http://schemas.microsoft.com/office/drawing/2014/main" id="{D52513DB-A714-B8A5-CE9E-4506DEEDE833}"/>
              </a:ext>
            </a:extLst>
          </p:cNvPr>
          <p:cNvSpPr/>
          <p:nvPr/>
        </p:nvSpPr>
        <p:spPr>
          <a:xfrm>
            <a:off x="7647709" y="4665518"/>
            <a:ext cx="290945" cy="31172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975177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16C5D02-4045-E958-B1BA-F79E08ABF6BC}"/>
              </a:ext>
            </a:extLst>
          </p:cNvPr>
          <p:cNvSpPr>
            <a:spLocks noGrp="1"/>
          </p:cNvSpPr>
          <p:nvPr>
            <p:ph type="title"/>
          </p:nvPr>
        </p:nvSpPr>
        <p:spPr/>
        <p:txBody>
          <a:bodyPr/>
          <a:lstStyle/>
          <a:p>
            <a:r>
              <a:rPr lang="en-US" b="1" dirty="0"/>
              <a:t>Outline</a:t>
            </a:r>
          </a:p>
        </p:txBody>
      </p:sp>
      <p:sp>
        <p:nvSpPr>
          <p:cNvPr id="4" name="Content Placeholder 3">
            <a:extLst>
              <a:ext uri="{FF2B5EF4-FFF2-40B4-BE49-F238E27FC236}">
                <a16:creationId xmlns:a16="http://schemas.microsoft.com/office/drawing/2014/main" id="{E57347F8-3AFC-2E9C-0659-7516EB8E7F06}"/>
              </a:ext>
            </a:extLst>
          </p:cNvPr>
          <p:cNvSpPr>
            <a:spLocks noGrp="1"/>
          </p:cNvSpPr>
          <p:nvPr>
            <p:ph idx="1"/>
          </p:nvPr>
        </p:nvSpPr>
        <p:spPr/>
        <p:txBody>
          <a:bodyPr/>
          <a:lstStyle/>
          <a:p>
            <a:pPr marL="0" indent="0">
              <a:buNone/>
            </a:pPr>
            <a:endParaRPr lang="en-US" dirty="0"/>
          </a:p>
          <a:p>
            <a:r>
              <a:rPr lang="en-US" dirty="0"/>
              <a:t>Weak Zeeman Effect</a:t>
            </a:r>
          </a:p>
          <a:p>
            <a:r>
              <a:rPr lang="en-US"/>
              <a:t>Strong </a:t>
            </a:r>
            <a:r>
              <a:rPr lang="en-US" dirty="0"/>
              <a:t>Zeeman Effect</a:t>
            </a:r>
          </a:p>
          <a:p>
            <a:r>
              <a:rPr lang="en-US" dirty="0"/>
              <a:t>Intermediate Zeeman effect</a:t>
            </a:r>
          </a:p>
          <a:p>
            <a:r>
              <a:rPr lang="en-US" dirty="0"/>
              <a:t>Hyperfine structure of Hydrogen</a:t>
            </a:r>
          </a:p>
          <a:p>
            <a:endParaRPr lang="en-US" dirty="0"/>
          </a:p>
        </p:txBody>
      </p:sp>
    </p:spTree>
    <p:extLst>
      <p:ext uri="{BB962C8B-B14F-4D97-AF65-F5344CB8AC3E}">
        <p14:creationId xmlns:p14="http://schemas.microsoft.com/office/powerpoint/2010/main" val="33992720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5481D429-99A5-C219-EECC-D76AD9237DC2}"/>
              </a:ext>
            </a:extLst>
          </p:cNvPr>
          <p:cNvGrpSpPr/>
          <p:nvPr/>
        </p:nvGrpSpPr>
        <p:grpSpPr>
          <a:xfrm>
            <a:off x="1622322" y="3228993"/>
            <a:ext cx="5997678" cy="781739"/>
            <a:chOff x="383457" y="5041628"/>
            <a:chExt cx="5997678" cy="781739"/>
          </a:xfrm>
        </p:grpSpPr>
        <p:pic>
          <p:nvPicPr>
            <p:cNvPr id="3" name="Picture 2" descr="A math equation with symbols&#10;&#10;Description automatically generated with medium confidence">
              <a:extLst>
                <a:ext uri="{FF2B5EF4-FFF2-40B4-BE49-F238E27FC236}">
                  <a16:creationId xmlns:a16="http://schemas.microsoft.com/office/drawing/2014/main" id="{F2D80BC6-BA34-5941-CBE0-D587E0908737}"/>
                </a:ext>
              </a:extLst>
            </p:cNvPr>
            <p:cNvPicPr>
              <a:picLocks noChangeAspect="1"/>
            </p:cNvPicPr>
            <p:nvPr/>
          </p:nvPicPr>
          <p:blipFill>
            <a:blip r:embed="rId2"/>
            <a:stretch>
              <a:fillRect/>
            </a:stretch>
          </p:blipFill>
          <p:spPr>
            <a:xfrm>
              <a:off x="383457" y="5041628"/>
              <a:ext cx="2880853" cy="781739"/>
            </a:xfrm>
            <a:prstGeom prst="rect">
              <a:avLst/>
            </a:prstGeom>
          </p:spPr>
        </p:pic>
        <p:pic>
          <p:nvPicPr>
            <p:cNvPr id="4" name="Picture 3" descr="A black and white math equation&#10;&#10;Description automatically generated with medium confidence">
              <a:extLst>
                <a:ext uri="{FF2B5EF4-FFF2-40B4-BE49-F238E27FC236}">
                  <a16:creationId xmlns:a16="http://schemas.microsoft.com/office/drawing/2014/main" id="{F25828CF-48A2-6F1A-6F36-E91CBB7E8884}"/>
                </a:ext>
              </a:extLst>
            </p:cNvPr>
            <p:cNvPicPr>
              <a:picLocks noChangeAspect="1"/>
            </p:cNvPicPr>
            <p:nvPr/>
          </p:nvPicPr>
          <p:blipFill>
            <a:blip r:embed="rId3"/>
            <a:stretch>
              <a:fillRect/>
            </a:stretch>
          </p:blipFill>
          <p:spPr>
            <a:xfrm>
              <a:off x="3962398" y="5254841"/>
              <a:ext cx="2418737" cy="549274"/>
            </a:xfrm>
            <a:prstGeom prst="rect">
              <a:avLst/>
            </a:prstGeom>
          </p:spPr>
        </p:pic>
        <p:sp>
          <p:nvSpPr>
            <p:cNvPr id="5" name="Right Arrow 4">
              <a:extLst>
                <a:ext uri="{FF2B5EF4-FFF2-40B4-BE49-F238E27FC236}">
                  <a16:creationId xmlns:a16="http://schemas.microsoft.com/office/drawing/2014/main" id="{3C3C0284-00D1-30F3-0A6B-1424F2F16E2F}"/>
                </a:ext>
              </a:extLst>
            </p:cNvPr>
            <p:cNvSpPr/>
            <p:nvPr/>
          </p:nvSpPr>
          <p:spPr>
            <a:xfrm>
              <a:off x="3431457" y="5320139"/>
              <a:ext cx="363794" cy="42755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descr="A black text on a white background&#10;&#10;Description automatically generated">
            <a:extLst>
              <a:ext uri="{FF2B5EF4-FFF2-40B4-BE49-F238E27FC236}">
                <a16:creationId xmlns:a16="http://schemas.microsoft.com/office/drawing/2014/main" id="{C92B7C03-5630-844B-BB08-8A6F60E2D10B}"/>
              </a:ext>
            </a:extLst>
          </p:cNvPr>
          <p:cNvPicPr>
            <a:picLocks noChangeAspect="1"/>
          </p:cNvPicPr>
          <p:nvPr/>
        </p:nvPicPr>
        <p:blipFill>
          <a:blip r:embed="rId4"/>
          <a:stretch>
            <a:fillRect/>
          </a:stretch>
        </p:blipFill>
        <p:spPr>
          <a:xfrm>
            <a:off x="3352799" y="4304183"/>
            <a:ext cx="3185653" cy="886010"/>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AFF97178-EE48-F1AF-3B26-C5B40E07312D}"/>
                  </a:ext>
                </a:extLst>
              </p:cNvPr>
              <p:cNvSpPr txBox="1"/>
              <p:nvPr/>
            </p:nvSpPr>
            <p:spPr>
              <a:xfrm>
                <a:off x="285135" y="2623571"/>
                <a:ext cx="11700388" cy="1210844"/>
              </a:xfrm>
              <a:prstGeom prst="rect">
                <a:avLst/>
              </a:prstGeom>
              <a:noFill/>
            </p:spPr>
            <p:txBody>
              <a:bodyPr wrap="square">
                <a:spAutoFit/>
              </a:bodyPr>
              <a:lstStyle/>
              <a:p>
                <a:r>
                  <a:rPr lang="en-US" sz="1800" dirty="0">
                    <a:effectLst/>
                    <a:latin typeface="CMR10"/>
                  </a:rPr>
                  <a:t>The first angular integral is 3(4</a:t>
                </a:r>
                <a:r>
                  <a:rPr lang="el-GR" sz="1800" dirty="0">
                    <a:effectLst/>
                    <a:latin typeface="CMMI10"/>
                  </a:rPr>
                  <a:t>π/</a:t>
                </a:r>
                <a:r>
                  <a:rPr lang="el-GR" sz="1800" dirty="0">
                    <a:effectLst/>
                    <a:latin typeface="CMR10"/>
                  </a:rPr>
                  <a:t>3)(</a:t>
                </a:r>
                <a:r>
                  <a:rPr lang="en-US" sz="1800" dirty="0" err="1">
                    <a:effectLst/>
                    <a:latin typeface="CMBX10"/>
                  </a:rPr>
                  <a:t>S</a:t>
                </a:r>
                <a:r>
                  <a:rPr lang="en-US" sz="800" dirty="0" err="1">
                    <a:effectLst/>
                    <a:latin typeface="CMMI7"/>
                  </a:rPr>
                  <a:t>p</a:t>
                </a:r>
                <a:r>
                  <a:rPr lang="en-US" sz="800" dirty="0">
                    <a:effectLst/>
                    <a:latin typeface="CMMI7"/>
                  </a:rPr>
                  <a:t> </a:t>
                </a:r>
                <a:r>
                  <a:rPr lang="en-US" sz="1800" dirty="0">
                    <a:effectLst/>
                    <a:latin typeface="CMSY10"/>
                  </a:rPr>
                  <a:t>· </a:t>
                </a:r>
                <a:r>
                  <a:rPr lang="en-US" sz="1800" dirty="0">
                    <a:effectLst/>
                    <a:latin typeface="CMBX10"/>
                  </a:rPr>
                  <a:t>S</a:t>
                </a:r>
                <a:r>
                  <a:rPr lang="en-US" sz="800" dirty="0">
                    <a:effectLst/>
                    <a:latin typeface="CMMI7"/>
                  </a:rPr>
                  <a:t>e</a:t>
                </a:r>
                <a:r>
                  <a:rPr lang="en-US" sz="1800" dirty="0">
                    <a:effectLst/>
                    <a:latin typeface="CMR10"/>
                  </a:rPr>
                  <a:t>) = 4</a:t>
                </a:r>
                <a:r>
                  <a:rPr lang="el-GR" sz="1800" dirty="0">
                    <a:effectLst/>
                    <a:latin typeface="CMMI10"/>
                  </a:rPr>
                  <a:t>π</a:t>
                </a:r>
                <a:r>
                  <a:rPr lang="el-GR" sz="1800" dirty="0">
                    <a:effectLst/>
                    <a:latin typeface="CMR10"/>
                  </a:rPr>
                  <a:t>(</a:t>
                </a:r>
                <a:r>
                  <a:rPr lang="en-US" sz="1800" dirty="0" err="1">
                    <a:effectLst/>
                    <a:latin typeface="CMBX10"/>
                  </a:rPr>
                  <a:t>S</a:t>
                </a:r>
                <a:r>
                  <a:rPr lang="en-US" sz="800" dirty="0" err="1">
                    <a:effectLst/>
                    <a:latin typeface="CMMI7"/>
                  </a:rPr>
                  <a:t>p</a:t>
                </a:r>
                <a:r>
                  <a:rPr lang="en-US" sz="800" dirty="0">
                    <a:effectLst/>
                    <a:latin typeface="CMMI7"/>
                  </a:rPr>
                  <a:t> </a:t>
                </a:r>
                <a:r>
                  <a:rPr lang="en-US" sz="1800" dirty="0">
                    <a:effectLst/>
                    <a:latin typeface="CMSY10"/>
                  </a:rPr>
                  <a:t>· </a:t>
                </a:r>
                <a:r>
                  <a:rPr lang="en-US" sz="1800" dirty="0">
                    <a:effectLst/>
                    <a:latin typeface="CMBX10"/>
                  </a:rPr>
                  <a:t>S</a:t>
                </a:r>
                <a:r>
                  <a:rPr lang="en-US" sz="800" dirty="0">
                    <a:effectLst/>
                    <a:latin typeface="CMMI7"/>
                  </a:rPr>
                  <a:t>e</a:t>
                </a:r>
                <a:r>
                  <a:rPr lang="en-US" sz="1800" dirty="0">
                    <a:effectLst/>
                    <a:latin typeface="CMR10"/>
                  </a:rPr>
                  <a:t>), while the second is </a:t>
                </a:r>
                <a:r>
                  <a:rPr lang="en-US" sz="1800" dirty="0">
                    <a:effectLst/>
                    <a:latin typeface="CMSY10"/>
                  </a:rPr>
                  <a:t>−</a:t>
                </a:r>
                <a14:m>
                  <m:oMath xmlns:m="http://schemas.openxmlformats.org/officeDocument/2006/math">
                    <m:r>
                      <a:rPr lang="en-US" sz="1800" i="1" smtClean="0">
                        <a:effectLst/>
                        <a:latin typeface="Cambria Math" panose="02040503050406030204" pitchFamily="18" charset="0"/>
                        <a:ea typeface="Cambria Math" panose="02040503050406030204" pitchFamily="18" charset="0"/>
                      </a:rPr>
                      <m:t> </m:t>
                    </m:r>
                  </m:oMath>
                </a14:m>
                <a:r>
                  <a:rPr lang="en-US" sz="1800" dirty="0">
                    <a:effectLst/>
                    <a:latin typeface="CMR10"/>
                  </a:rPr>
                  <a:t>(</a:t>
                </a:r>
                <a:r>
                  <a:rPr lang="en-US" sz="1800" dirty="0" err="1">
                    <a:effectLst/>
                    <a:latin typeface="CMBX10"/>
                  </a:rPr>
                  <a:t>S</a:t>
                </a:r>
                <a:r>
                  <a:rPr lang="en-US" sz="800" dirty="0" err="1">
                    <a:effectLst/>
                    <a:latin typeface="CMMI7"/>
                  </a:rPr>
                  <a:t>p</a:t>
                </a:r>
                <a:r>
                  <a:rPr lang="en-US" sz="800" dirty="0">
                    <a:effectLst/>
                    <a:latin typeface="CMMI7"/>
                  </a:rPr>
                  <a:t> </a:t>
                </a:r>
                <a:r>
                  <a:rPr lang="en-US" sz="1800" dirty="0">
                    <a:effectLst/>
                    <a:latin typeface="CMSY10"/>
                  </a:rPr>
                  <a:t>· </a:t>
                </a:r>
                <a:r>
                  <a:rPr lang="en-US" sz="1800" dirty="0">
                    <a:effectLst/>
                    <a:latin typeface="CMBX10"/>
                  </a:rPr>
                  <a:t>S</a:t>
                </a:r>
                <a:r>
                  <a:rPr lang="en-US" sz="800" dirty="0">
                    <a:effectLst/>
                    <a:latin typeface="CMMI7"/>
                  </a:rPr>
                  <a:t>e</a:t>
                </a:r>
                <a:r>
                  <a:rPr lang="en-US" sz="1800" dirty="0">
                    <a:effectLst/>
                    <a:latin typeface="CMR10"/>
                  </a:rPr>
                  <a:t>) </a:t>
                </a:r>
                <a14:m>
                  <m:oMath xmlns:m="http://schemas.openxmlformats.org/officeDocument/2006/math">
                    <m:r>
                      <a:rPr lang="en-US" i="1">
                        <a:latin typeface="Cambria Math" panose="02040503050406030204" pitchFamily="18" charset="0"/>
                        <a:ea typeface="Cambria Math" panose="02040503050406030204" pitchFamily="18" charset="0"/>
                      </a:rPr>
                      <m:t>∫</m:t>
                    </m:r>
                  </m:oMath>
                </a14:m>
                <a:r>
                  <a:rPr lang="en-US" sz="1800" dirty="0">
                    <a:effectLst/>
                    <a:latin typeface="CMR10"/>
                  </a:rPr>
                  <a:t>sin </a:t>
                </a:r>
                <a:r>
                  <a:rPr lang="el-GR" sz="1800" dirty="0">
                    <a:effectLst/>
                    <a:latin typeface="CMMI10"/>
                  </a:rPr>
                  <a:t>θ </a:t>
                </a:r>
                <a:r>
                  <a:rPr lang="en-US" sz="1800" dirty="0">
                    <a:effectLst/>
                    <a:latin typeface="CMMI10"/>
                  </a:rPr>
                  <a:t>d</a:t>
                </a:r>
                <a:r>
                  <a:rPr lang="el-GR" sz="1800" dirty="0">
                    <a:effectLst/>
                    <a:latin typeface="CMMI10"/>
                  </a:rPr>
                  <a:t>θ </a:t>
                </a:r>
                <a:r>
                  <a:rPr lang="en-US" sz="1800" dirty="0">
                    <a:effectLst/>
                    <a:latin typeface="CMMI10"/>
                  </a:rPr>
                  <a:t>d</a:t>
                </a:r>
                <a:r>
                  <a:rPr lang="el-GR" sz="1800" dirty="0">
                    <a:effectLst/>
                    <a:latin typeface="CMMI10"/>
                  </a:rPr>
                  <a:t>φ </a:t>
                </a:r>
                <a:r>
                  <a:rPr lang="el-GR" sz="1800" dirty="0">
                    <a:effectLst/>
                    <a:latin typeface="CMR10"/>
                  </a:rPr>
                  <a:t>= </a:t>
                </a:r>
                <a:r>
                  <a:rPr lang="el-GR" sz="1800" dirty="0">
                    <a:effectLst/>
                    <a:latin typeface="CMSY10"/>
                  </a:rPr>
                  <a:t>−</a:t>
                </a:r>
                <a:r>
                  <a:rPr lang="el-GR" sz="1800" dirty="0">
                    <a:effectLst/>
                    <a:latin typeface="CMR10"/>
                  </a:rPr>
                  <a:t>4</a:t>
                </a:r>
                <a:r>
                  <a:rPr lang="el-GR" sz="1800" dirty="0">
                    <a:effectLst/>
                    <a:latin typeface="CMMI10"/>
                  </a:rPr>
                  <a:t>π</a:t>
                </a:r>
                <a:r>
                  <a:rPr lang="el-GR" sz="1800" dirty="0">
                    <a:effectLst/>
                    <a:latin typeface="CMR10"/>
                  </a:rPr>
                  <a:t>(</a:t>
                </a:r>
                <a:r>
                  <a:rPr lang="en-US" sz="1800" dirty="0" err="1">
                    <a:effectLst/>
                    <a:latin typeface="CMBX10"/>
                  </a:rPr>
                  <a:t>S</a:t>
                </a:r>
                <a:r>
                  <a:rPr lang="en-US" sz="800" dirty="0" err="1">
                    <a:effectLst/>
                    <a:latin typeface="CMMI7"/>
                  </a:rPr>
                  <a:t>p</a:t>
                </a:r>
                <a:r>
                  <a:rPr lang="en-US" sz="800" dirty="0">
                    <a:effectLst/>
                    <a:latin typeface="CMMI7"/>
                  </a:rPr>
                  <a:t> </a:t>
                </a:r>
                <a:r>
                  <a:rPr lang="en-US" sz="1800" dirty="0">
                    <a:effectLst/>
                    <a:latin typeface="CMSY10"/>
                  </a:rPr>
                  <a:t>· </a:t>
                </a:r>
                <a:r>
                  <a:rPr lang="en-US" sz="1800" dirty="0">
                    <a:effectLst/>
                    <a:latin typeface="CMBX10"/>
                  </a:rPr>
                  <a:t>S</a:t>
                </a:r>
                <a:r>
                  <a:rPr lang="en-US" sz="800" dirty="0">
                    <a:effectLst/>
                    <a:latin typeface="CMMI7"/>
                  </a:rPr>
                  <a:t>e</a:t>
                </a:r>
                <a:r>
                  <a:rPr lang="en-US" sz="1800" dirty="0">
                    <a:effectLst/>
                    <a:latin typeface="CMR10"/>
                  </a:rPr>
                  <a:t>), so the two cancel, and the result is zero. </a:t>
                </a:r>
              </a:p>
              <a:p>
                <a:endParaRPr lang="en-US" dirty="0">
                  <a:latin typeface="CMR10"/>
                </a:endParaRPr>
              </a:p>
              <a:p>
                <a:r>
                  <a:rPr lang="en-US" dirty="0">
                    <a:latin typeface="CMR10"/>
                  </a:rPr>
                  <a:t>Meanwhile</a:t>
                </a:r>
                <a:endParaRPr lang="en-US" dirty="0"/>
              </a:p>
            </p:txBody>
          </p:sp>
        </mc:Choice>
        <mc:Fallback xmlns="">
          <p:sp>
            <p:nvSpPr>
              <p:cNvPr id="8" name="TextBox 7">
                <a:extLst>
                  <a:ext uri="{FF2B5EF4-FFF2-40B4-BE49-F238E27FC236}">
                    <a16:creationId xmlns:a16="http://schemas.microsoft.com/office/drawing/2014/main" id="{AFF97178-EE48-F1AF-3B26-C5B40E07312D}"/>
                  </a:ext>
                </a:extLst>
              </p:cNvPr>
              <p:cNvSpPr txBox="1">
                <a:spLocks noRot="1" noChangeAspect="1" noMove="1" noResize="1" noEditPoints="1" noAdjustHandles="1" noChangeArrowheads="1" noChangeShapeType="1" noTextEdit="1"/>
              </p:cNvSpPr>
              <p:nvPr/>
            </p:nvSpPr>
            <p:spPr>
              <a:xfrm>
                <a:off x="285135" y="2623571"/>
                <a:ext cx="11700388" cy="1210844"/>
              </a:xfrm>
              <a:prstGeom prst="rect">
                <a:avLst/>
              </a:prstGeom>
              <a:blipFill>
                <a:blip r:embed="rId5"/>
                <a:stretch>
                  <a:fillRect l="-434" t="-1042" b="-7292"/>
                </a:stretch>
              </a:blipFill>
            </p:spPr>
            <p:txBody>
              <a:bodyPr/>
              <a:lstStyle/>
              <a:p>
                <a:r>
                  <a:rPr lang="en-US">
                    <a:noFill/>
                  </a:rPr>
                  <a:t> </a:t>
                </a:r>
              </a:p>
            </p:txBody>
          </p:sp>
        </mc:Fallback>
      </mc:AlternateContent>
      <p:sp>
        <p:nvSpPr>
          <p:cNvPr id="9" name="Title 1">
            <a:extLst>
              <a:ext uri="{FF2B5EF4-FFF2-40B4-BE49-F238E27FC236}">
                <a16:creationId xmlns:a16="http://schemas.microsoft.com/office/drawing/2014/main" id="{C054B1FC-9839-F099-870F-0AA6B2A6334F}"/>
              </a:ext>
            </a:extLst>
          </p:cNvPr>
          <p:cNvSpPr txBox="1">
            <a:spLocks/>
          </p:cNvSpPr>
          <p:nvPr/>
        </p:nvSpPr>
        <p:spPr>
          <a:xfrm>
            <a:off x="297873"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Hyperfine splitting of the hydrogen atom</a:t>
            </a:r>
          </a:p>
        </p:txBody>
      </p:sp>
      <p:pic>
        <p:nvPicPr>
          <p:cNvPr id="10" name="Picture 9">
            <a:extLst>
              <a:ext uri="{FF2B5EF4-FFF2-40B4-BE49-F238E27FC236}">
                <a16:creationId xmlns:a16="http://schemas.microsoft.com/office/drawing/2014/main" id="{377B8FDE-2ADA-3636-692C-B285C2BC5A73}"/>
              </a:ext>
            </a:extLst>
          </p:cNvPr>
          <p:cNvPicPr>
            <a:picLocks noChangeAspect="1"/>
          </p:cNvPicPr>
          <p:nvPr/>
        </p:nvPicPr>
        <p:blipFill>
          <a:blip r:embed="rId6"/>
          <a:stretch>
            <a:fillRect/>
          </a:stretch>
        </p:blipFill>
        <p:spPr>
          <a:xfrm>
            <a:off x="497227" y="1686464"/>
            <a:ext cx="9486729" cy="815420"/>
          </a:xfrm>
          <a:prstGeom prst="rect">
            <a:avLst/>
          </a:prstGeom>
        </p:spPr>
      </p:pic>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F5FF0094-AAE6-B1EF-0005-81A7AFEC4761}"/>
                  </a:ext>
                </a:extLst>
              </p:cNvPr>
              <p:cNvSpPr txBox="1"/>
              <p:nvPr/>
            </p:nvSpPr>
            <p:spPr>
              <a:xfrm>
                <a:off x="297873" y="1166108"/>
                <a:ext cx="10883247" cy="369332"/>
              </a:xfrm>
              <a:prstGeom prst="rect">
                <a:avLst/>
              </a:prstGeom>
              <a:noFill/>
            </p:spPr>
            <p:txBody>
              <a:bodyPr wrap="square">
                <a:spAutoFit/>
              </a:bodyPr>
              <a:lstStyle/>
              <a:p>
                <a:r>
                  <a:rPr lang="en-US" sz="1800" dirty="0">
                    <a:effectLst/>
                    <a:latin typeface="CMR10"/>
                  </a:rPr>
                  <a:t>For states with </a:t>
                </a:r>
                <a14:m>
                  <m:oMath xmlns:m="http://schemas.openxmlformats.org/officeDocument/2006/math">
                    <m:r>
                      <a:rPr lang="en-US" sz="1800" i="1" dirty="0" smtClean="0">
                        <a:effectLst/>
                        <a:latin typeface="Cambria Math" panose="02040503050406030204" pitchFamily="18" charset="0"/>
                      </a:rPr>
                      <m:t>𝑙</m:t>
                    </m:r>
                    <m:r>
                      <a:rPr lang="en-US" sz="1800" i="1" dirty="0" smtClean="0">
                        <a:effectLst/>
                        <a:latin typeface="Cambria Math" panose="02040503050406030204" pitchFamily="18" charset="0"/>
                      </a:rPr>
                      <m:t> = 0</m:t>
                    </m:r>
                  </m:oMath>
                </a14:m>
                <a:r>
                  <a:rPr lang="en-US" sz="1800" dirty="0">
                    <a:effectLst/>
                    <a:latin typeface="CMR10"/>
                  </a:rPr>
                  <a:t>, the wave function is independent of </a:t>
                </a:r>
                <a14:m>
                  <m:oMath xmlns:m="http://schemas.openxmlformats.org/officeDocument/2006/math">
                    <m:r>
                      <a:rPr lang="el-GR" sz="1800" i="1" dirty="0" smtClean="0">
                        <a:effectLst/>
                        <a:latin typeface="Cambria Math" panose="02040503050406030204" pitchFamily="18" charset="0"/>
                      </a:rPr>
                      <m:t>𝜃</m:t>
                    </m:r>
                  </m:oMath>
                </a14:m>
                <a:r>
                  <a:rPr lang="el-GR" sz="1800" dirty="0">
                    <a:effectLst/>
                    <a:latin typeface="CMMI10"/>
                  </a:rPr>
                  <a:t> </a:t>
                </a:r>
                <a:r>
                  <a:rPr lang="en-US" sz="1800" dirty="0">
                    <a:effectLst/>
                    <a:latin typeface="CMR10"/>
                  </a:rPr>
                  <a:t>and </a:t>
                </a:r>
                <a14:m>
                  <m:oMath xmlns:m="http://schemas.openxmlformats.org/officeDocument/2006/math">
                    <m:r>
                      <a:rPr lang="el-GR" sz="1800" i="1" dirty="0" smtClean="0">
                        <a:effectLst/>
                        <a:latin typeface="Cambria Math" panose="02040503050406030204" pitchFamily="18" charset="0"/>
                        <a:ea typeface="Cambria Math" panose="02040503050406030204" pitchFamily="18" charset="0"/>
                      </a:rPr>
                      <m:t>𝜙</m:t>
                    </m:r>
                  </m:oMath>
                </a14:m>
                <a:r>
                  <a:rPr lang="en-US" sz="1800" dirty="0">
                    <a:effectLst/>
                    <a:latin typeface="CMMI10"/>
                  </a:rPr>
                  <a:t>:</a:t>
                </a:r>
                <a:r>
                  <a:rPr lang="el-GR" sz="1800" dirty="0">
                    <a:effectLst/>
                    <a:latin typeface="CMMI10"/>
                  </a:rPr>
                  <a:t> </a:t>
                </a:r>
                <a14:m>
                  <m:oMath xmlns:m="http://schemas.openxmlformats.org/officeDocument/2006/math">
                    <m:sSub>
                      <m:sSubPr>
                        <m:ctrlPr>
                          <a:rPr lang="en-US" sz="1800" i="1" dirty="0" smtClean="0">
                            <a:effectLst/>
                            <a:latin typeface="Cambria Math" panose="02040503050406030204" pitchFamily="18" charset="0"/>
                          </a:rPr>
                        </m:ctrlPr>
                      </m:sSubPr>
                      <m:e>
                        <m:r>
                          <a:rPr lang="en-US" sz="1800" b="0" i="1" dirty="0" smtClean="0">
                            <a:effectLst/>
                            <a:latin typeface="Cambria Math" panose="02040503050406030204" pitchFamily="18" charset="0"/>
                          </a:rPr>
                          <m:t>𝑌</m:t>
                        </m:r>
                      </m:e>
                      <m:sub>
                        <m:r>
                          <a:rPr lang="en-US" sz="1800" b="0" i="1" dirty="0" smtClean="0">
                            <a:effectLst/>
                            <a:latin typeface="Cambria Math" panose="02040503050406030204" pitchFamily="18" charset="0"/>
                          </a:rPr>
                          <m:t>00</m:t>
                        </m:r>
                      </m:sub>
                    </m:sSub>
                    <m:r>
                      <a:rPr lang="en-US" sz="1800" i="1" dirty="0">
                        <a:effectLst/>
                        <a:latin typeface="Cambria Math" panose="02040503050406030204" pitchFamily="18" charset="0"/>
                      </a:rPr>
                      <m:t>= 1/ 4</m:t>
                    </m:r>
                    <m:r>
                      <a:rPr lang="el-GR" sz="1800" i="1" dirty="0">
                        <a:effectLst/>
                        <a:latin typeface="Cambria Math" panose="02040503050406030204" pitchFamily="18" charset="0"/>
                      </a:rPr>
                      <m:t>𝜋</m:t>
                    </m:r>
                  </m:oMath>
                </a14:m>
                <a:r>
                  <a:rPr lang="el-GR" sz="1800" dirty="0">
                    <a:effectLst/>
                    <a:latin typeface="CMR10"/>
                  </a:rPr>
                  <a:t>, </a:t>
                </a:r>
                <a:r>
                  <a:rPr lang="en-US" sz="1800" dirty="0">
                    <a:effectLst/>
                    <a:latin typeface="CMR10"/>
                  </a:rPr>
                  <a:t>therefore, </a:t>
                </a:r>
                <a:endParaRPr lang="en-US" dirty="0"/>
              </a:p>
            </p:txBody>
          </p:sp>
        </mc:Choice>
        <mc:Fallback xmlns="">
          <p:sp>
            <p:nvSpPr>
              <p:cNvPr id="11" name="TextBox 10">
                <a:extLst>
                  <a:ext uri="{FF2B5EF4-FFF2-40B4-BE49-F238E27FC236}">
                    <a16:creationId xmlns:a16="http://schemas.microsoft.com/office/drawing/2014/main" id="{F5FF0094-AAE6-B1EF-0005-81A7AFEC4761}"/>
                  </a:ext>
                </a:extLst>
              </p:cNvPr>
              <p:cNvSpPr txBox="1">
                <a:spLocks noRot="1" noChangeAspect="1" noMove="1" noResize="1" noEditPoints="1" noAdjustHandles="1" noChangeArrowheads="1" noChangeShapeType="1" noTextEdit="1"/>
              </p:cNvSpPr>
              <p:nvPr/>
            </p:nvSpPr>
            <p:spPr>
              <a:xfrm>
                <a:off x="297873" y="1166108"/>
                <a:ext cx="10883247" cy="369332"/>
              </a:xfrm>
              <a:prstGeom prst="rect">
                <a:avLst/>
              </a:prstGeom>
              <a:blipFill>
                <a:blip r:embed="rId7"/>
                <a:stretch>
                  <a:fillRect l="-466" t="-6667" b="-26667"/>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E2873DF6-7CC4-149F-2986-5E5C4F9BCF2B}"/>
              </a:ext>
            </a:extLst>
          </p:cNvPr>
          <p:cNvSpPr txBox="1"/>
          <p:nvPr/>
        </p:nvSpPr>
        <p:spPr>
          <a:xfrm>
            <a:off x="245807" y="4268495"/>
            <a:ext cx="1919115" cy="369332"/>
          </a:xfrm>
          <a:prstGeom prst="rect">
            <a:avLst/>
          </a:prstGeom>
          <a:noFill/>
        </p:spPr>
        <p:txBody>
          <a:bodyPr wrap="none" rtlCol="0">
            <a:spAutoFit/>
          </a:bodyPr>
          <a:lstStyle/>
          <a:p>
            <a:r>
              <a:rPr lang="en-US" dirty="0"/>
              <a:t>And one finds that</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4FA2BA6E-9A72-E16F-06E8-E69E0F3C5CEE}"/>
                  </a:ext>
                </a:extLst>
              </p:cNvPr>
              <p:cNvSpPr txBox="1"/>
              <p:nvPr/>
            </p:nvSpPr>
            <p:spPr>
              <a:xfrm>
                <a:off x="245807" y="5335856"/>
                <a:ext cx="11523406" cy="923330"/>
              </a:xfrm>
              <a:prstGeom prst="rect">
                <a:avLst/>
              </a:prstGeom>
              <a:noFill/>
            </p:spPr>
            <p:txBody>
              <a:bodyPr wrap="square">
                <a:spAutoFit/>
              </a:bodyPr>
              <a:lstStyle/>
              <a:p>
                <a:r>
                  <a:rPr lang="en-US" sz="1800" dirty="0">
                    <a:effectLst/>
                    <a:latin typeface="ACaslonPro"/>
                  </a:rPr>
                  <a:t>in the ground state. This is called </a:t>
                </a:r>
                <a:r>
                  <a:rPr lang="en-US" sz="1800" b="1" dirty="0">
                    <a:effectLst/>
                    <a:latin typeface="ACaslonPro"/>
                  </a:rPr>
                  <a:t>spin-spin coupling</a:t>
                </a:r>
                <a:r>
                  <a:rPr lang="en-US" sz="1800" dirty="0">
                    <a:effectLst/>
                    <a:latin typeface="ACaslonPro"/>
                  </a:rPr>
                  <a:t>, because it involves the dot product of two spins (contrast spin-orbit coupling, which involves </a:t>
                </a:r>
                <a14:m>
                  <m:oMath xmlns:m="http://schemas.openxmlformats.org/officeDocument/2006/math">
                    <m:r>
                      <a:rPr lang="en-US" sz="1800" b="1" i="1" smtClean="0">
                        <a:effectLst/>
                        <a:latin typeface="Cambria Math" panose="02040503050406030204" pitchFamily="18" charset="0"/>
                      </a:rPr>
                      <m:t>𝑺</m:t>
                    </m:r>
                    <m:r>
                      <a:rPr lang="en-US" sz="1800" b="1" i="1" smtClean="0">
                        <a:effectLst/>
                        <a:latin typeface="Cambria Math" panose="02040503050406030204" pitchFamily="18" charset="0"/>
                        <a:ea typeface="Cambria Math" panose="02040503050406030204" pitchFamily="18" charset="0"/>
                      </a:rPr>
                      <m:t>∙</m:t>
                    </m:r>
                    <m:r>
                      <a:rPr lang="en-US" sz="1800" b="1" i="1" smtClean="0">
                        <a:effectLst/>
                        <a:latin typeface="Cambria Math" panose="02040503050406030204" pitchFamily="18" charset="0"/>
                        <a:ea typeface="Cambria Math" panose="02040503050406030204" pitchFamily="18" charset="0"/>
                      </a:rPr>
                      <m:t>𝑳</m:t>
                    </m:r>
                  </m:oMath>
                </a14:m>
                <a:r>
                  <a:rPr lang="en-US" dirty="0"/>
                  <a:t>)</a:t>
                </a:r>
                <a:r>
                  <a:rPr lang="en-US" b="1" dirty="0"/>
                  <a:t>. </a:t>
                </a:r>
                <a:r>
                  <a:rPr lang="en-US" dirty="0"/>
                  <a:t>In the presence of spin-spin coupling, the individual spin angular momenta are no longer conserved; the “good” states are eigenvectors of the </a:t>
                </a:r>
                <a:r>
                  <a:rPr lang="en-US" i="1" dirty="0"/>
                  <a:t>total </a:t>
                </a:r>
                <a:r>
                  <a:rPr lang="en-US" dirty="0"/>
                  <a:t>spin, </a:t>
                </a:r>
              </a:p>
            </p:txBody>
          </p:sp>
        </mc:Choice>
        <mc:Fallback xmlns="">
          <p:sp>
            <p:nvSpPr>
              <p:cNvPr id="15" name="TextBox 14">
                <a:extLst>
                  <a:ext uri="{FF2B5EF4-FFF2-40B4-BE49-F238E27FC236}">
                    <a16:creationId xmlns:a16="http://schemas.microsoft.com/office/drawing/2014/main" id="{4FA2BA6E-9A72-E16F-06E8-E69E0F3C5CEE}"/>
                  </a:ext>
                </a:extLst>
              </p:cNvPr>
              <p:cNvSpPr txBox="1">
                <a:spLocks noRot="1" noChangeAspect="1" noMove="1" noResize="1" noEditPoints="1" noAdjustHandles="1" noChangeArrowheads="1" noChangeShapeType="1" noTextEdit="1"/>
              </p:cNvSpPr>
              <p:nvPr/>
            </p:nvSpPr>
            <p:spPr>
              <a:xfrm>
                <a:off x="245807" y="5335856"/>
                <a:ext cx="11523406" cy="923330"/>
              </a:xfrm>
              <a:prstGeom prst="rect">
                <a:avLst/>
              </a:prstGeom>
              <a:blipFill>
                <a:blip r:embed="rId8"/>
                <a:stretch>
                  <a:fillRect l="-441" t="-2740" b="-10959"/>
                </a:stretch>
              </a:blipFill>
            </p:spPr>
            <p:txBody>
              <a:bodyPr/>
              <a:lstStyle/>
              <a:p>
                <a:r>
                  <a:rPr lang="en-US">
                    <a:noFill/>
                  </a:rPr>
                  <a:t> </a:t>
                </a:r>
              </a:p>
            </p:txBody>
          </p:sp>
        </mc:Fallback>
      </mc:AlternateContent>
      <p:pic>
        <p:nvPicPr>
          <p:cNvPr id="17" name="Picture 16" descr="A black text on a white background&#10;&#10;Description automatically generated">
            <a:extLst>
              <a:ext uri="{FF2B5EF4-FFF2-40B4-BE49-F238E27FC236}">
                <a16:creationId xmlns:a16="http://schemas.microsoft.com/office/drawing/2014/main" id="{30FAA239-F4A7-47F2-C353-448889C5BA1E}"/>
              </a:ext>
            </a:extLst>
          </p:cNvPr>
          <p:cNvPicPr>
            <a:picLocks noChangeAspect="1"/>
          </p:cNvPicPr>
          <p:nvPr/>
        </p:nvPicPr>
        <p:blipFill>
          <a:blip r:embed="rId9"/>
          <a:stretch>
            <a:fillRect/>
          </a:stretch>
        </p:blipFill>
        <p:spPr>
          <a:xfrm>
            <a:off x="4822687" y="6183492"/>
            <a:ext cx="1587944" cy="508142"/>
          </a:xfrm>
          <a:prstGeom prst="rect">
            <a:avLst/>
          </a:prstGeom>
        </p:spPr>
      </p:pic>
      <p:cxnSp>
        <p:nvCxnSpPr>
          <p:cNvPr id="7" name="Straight Arrow Connector 6">
            <a:extLst>
              <a:ext uri="{FF2B5EF4-FFF2-40B4-BE49-F238E27FC236}">
                <a16:creationId xmlns:a16="http://schemas.microsoft.com/office/drawing/2014/main" id="{BFD27C1A-A5A1-6AF4-37CE-06A76AB62FCF}"/>
              </a:ext>
            </a:extLst>
          </p:cNvPr>
          <p:cNvCxnSpPr>
            <a:cxnSpLocks/>
          </p:cNvCxnSpPr>
          <p:nvPr/>
        </p:nvCxnSpPr>
        <p:spPr>
          <a:xfrm flipV="1">
            <a:off x="5034116" y="2234045"/>
            <a:ext cx="1376515" cy="389526"/>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7442DAF4-3CD3-8D59-9CAD-732BB3BC812A}"/>
              </a:ext>
            </a:extLst>
          </p:cNvPr>
          <p:cNvCxnSpPr>
            <a:cxnSpLocks/>
          </p:cNvCxnSpPr>
          <p:nvPr/>
        </p:nvCxnSpPr>
        <p:spPr>
          <a:xfrm flipV="1">
            <a:off x="7699664" y="2234045"/>
            <a:ext cx="426027" cy="498764"/>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7215698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BFD8D57-DFB7-6191-B980-32EBBEFC91BA}"/>
              </a:ext>
            </a:extLst>
          </p:cNvPr>
          <p:cNvSpPr txBox="1">
            <a:spLocks/>
          </p:cNvSpPr>
          <p:nvPr/>
        </p:nvSpPr>
        <p:spPr>
          <a:xfrm>
            <a:off x="297873"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Hyperfine splitting of the hydrogen atom</a:t>
            </a:r>
          </a:p>
        </p:txBody>
      </p:sp>
      <p:sp>
        <p:nvSpPr>
          <p:cNvPr id="4" name="TextBox 3">
            <a:extLst>
              <a:ext uri="{FF2B5EF4-FFF2-40B4-BE49-F238E27FC236}">
                <a16:creationId xmlns:a16="http://schemas.microsoft.com/office/drawing/2014/main" id="{C8E44602-D452-8063-EB18-B0B80DFF8EFA}"/>
              </a:ext>
            </a:extLst>
          </p:cNvPr>
          <p:cNvSpPr txBox="1"/>
          <p:nvPr/>
        </p:nvSpPr>
        <p:spPr>
          <a:xfrm>
            <a:off x="297873" y="1140897"/>
            <a:ext cx="6099462" cy="369332"/>
          </a:xfrm>
          <a:prstGeom prst="rect">
            <a:avLst/>
          </a:prstGeom>
          <a:noFill/>
        </p:spPr>
        <p:txBody>
          <a:bodyPr wrap="square">
            <a:spAutoFit/>
          </a:bodyPr>
          <a:lstStyle/>
          <a:p>
            <a:r>
              <a:rPr lang="en-US" sz="1800" dirty="0">
                <a:effectLst/>
                <a:latin typeface="ACaslonPro"/>
              </a:rPr>
              <a:t>As before, we square the previous expression out to get </a:t>
            </a:r>
            <a:endParaRPr lang="en-US" dirty="0"/>
          </a:p>
        </p:txBody>
      </p:sp>
      <p:pic>
        <p:nvPicPr>
          <p:cNvPr id="6" name="Picture 5" descr="A black text on a white background&#10;&#10;Description automatically generated">
            <a:extLst>
              <a:ext uri="{FF2B5EF4-FFF2-40B4-BE49-F238E27FC236}">
                <a16:creationId xmlns:a16="http://schemas.microsoft.com/office/drawing/2014/main" id="{AB66EA0F-E3A2-C00D-A74D-E2E657CEC076}"/>
              </a:ext>
            </a:extLst>
          </p:cNvPr>
          <p:cNvPicPr>
            <a:picLocks noChangeAspect="1"/>
          </p:cNvPicPr>
          <p:nvPr/>
        </p:nvPicPr>
        <p:blipFill>
          <a:blip r:embed="rId2"/>
          <a:stretch>
            <a:fillRect/>
          </a:stretch>
        </p:blipFill>
        <p:spPr>
          <a:xfrm>
            <a:off x="3347604" y="1522893"/>
            <a:ext cx="3354532" cy="891839"/>
          </a:xfrm>
          <a:prstGeom prst="rect">
            <a:avLst/>
          </a:prstGeom>
        </p:spPr>
      </p:pic>
      <p:sp>
        <p:nvSpPr>
          <p:cNvPr id="8" name="TextBox 7">
            <a:extLst>
              <a:ext uri="{FF2B5EF4-FFF2-40B4-BE49-F238E27FC236}">
                <a16:creationId xmlns:a16="http://schemas.microsoft.com/office/drawing/2014/main" id="{04972E06-C91B-5D34-8E50-D54E8ECA1854}"/>
              </a:ext>
            </a:extLst>
          </p:cNvPr>
          <p:cNvSpPr txBox="1"/>
          <p:nvPr/>
        </p:nvSpPr>
        <p:spPr>
          <a:xfrm>
            <a:off x="297873" y="2443526"/>
            <a:ext cx="6099462" cy="369332"/>
          </a:xfrm>
          <a:prstGeom prst="rect">
            <a:avLst/>
          </a:prstGeom>
          <a:noFill/>
        </p:spPr>
        <p:txBody>
          <a:bodyPr wrap="square">
            <a:spAutoFit/>
          </a:bodyPr>
          <a:lstStyle/>
          <a:p>
            <a:r>
              <a:rPr lang="en-US" sz="1800" dirty="0">
                <a:effectLst/>
                <a:latin typeface="ACaslonPro"/>
              </a:rPr>
              <a:t>But the electron and proton both have spin 1/2, so  </a:t>
            </a:r>
            <a:endParaRPr lang="en-US" dirty="0"/>
          </a:p>
        </p:txBody>
      </p:sp>
      <p:pic>
        <p:nvPicPr>
          <p:cNvPr id="10" name="Picture 9" descr="A black text on a white background&#10;&#10;Description automatically generated">
            <a:extLst>
              <a:ext uri="{FF2B5EF4-FFF2-40B4-BE49-F238E27FC236}">
                <a16:creationId xmlns:a16="http://schemas.microsoft.com/office/drawing/2014/main" id="{6FD50DF5-57A7-FAB1-3BB0-7AF6676CD346}"/>
              </a:ext>
            </a:extLst>
          </p:cNvPr>
          <p:cNvPicPr>
            <a:picLocks noChangeAspect="1"/>
          </p:cNvPicPr>
          <p:nvPr/>
        </p:nvPicPr>
        <p:blipFill>
          <a:blip r:embed="rId3"/>
          <a:stretch>
            <a:fillRect/>
          </a:stretch>
        </p:blipFill>
        <p:spPr>
          <a:xfrm>
            <a:off x="5120118" y="2392007"/>
            <a:ext cx="2322369" cy="485117"/>
          </a:xfrm>
          <a:prstGeom prst="rect">
            <a:avLst/>
          </a:prstGeom>
        </p:spPr>
      </p:pic>
      <p:sp>
        <p:nvSpPr>
          <p:cNvPr id="12" name="TextBox 11">
            <a:extLst>
              <a:ext uri="{FF2B5EF4-FFF2-40B4-BE49-F238E27FC236}">
                <a16:creationId xmlns:a16="http://schemas.microsoft.com/office/drawing/2014/main" id="{ED675E37-E4B8-AE82-9082-3B6967FF507F}"/>
              </a:ext>
            </a:extLst>
          </p:cNvPr>
          <p:cNvSpPr txBox="1"/>
          <p:nvPr/>
        </p:nvSpPr>
        <p:spPr>
          <a:xfrm>
            <a:off x="297873" y="2972030"/>
            <a:ext cx="6279572" cy="369332"/>
          </a:xfrm>
          <a:prstGeom prst="rect">
            <a:avLst/>
          </a:prstGeom>
          <a:noFill/>
        </p:spPr>
        <p:txBody>
          <a:bodyPr wrap="square">
            <a:spAutoFit/>
          </a:bodyPr>
          <a:lstStyle/>
          <a:p>
            <a:r>
              <a:rPr lang="en-US" sz="1800" dirty="0">
                <a:effectLst/>
                <a:latin typeface="ACaslonPro"/>
              </a:rPr>
              <a:t>In the triplet state (spins “parallel”) the total spin is 1, and hence </a:t>
            </a:r>
            <a:endParaRPr lang="en-US" dirty="0"/>
          </a:p>
        </p:txBody>
      </p:sp>
      <p:pic>
        <p:nvPicPr>
          <p:cNvPr id="14" name="Picture 13" descr="A black text on a white background&#10;&#10;Description automatically generated">
            <a:extLst>
              <a:ext uri="{FF2B5EF4-FFF2-40B4-BE49-F238E27FC236}">
                <a16:creationId xmlns:a16="http://schemas.microsoft.com/office/drawing/2014/main" id="{8F37AFFA-55A3-F736-62F9-91DC0667696D}"/>
              </a:ext>
            </a:extLst>
          </p:cNvPr>
          <p:cNvPicPr>
            <a:picLocks noChangeAspect="1"/>
          </p:cNvPicPr>
          <p:nvPr/>
        </p:nvPicPr>
        <p:blipFill>
          <a:blip r:embed="rId4"/>
          <a:stretch>
            <a:fillRect/>
          </a:stretch>
        </p:blipFill>
        <p:spPr>
          <a:xfrm>
            <a:off x="6438900" y="2963559"/>
            <a:ext cx="1093083" cy="384603"/>
          </a:xfrm>
          <a:prstGeom prst="rect">
            <a:avLst/>
          </a:prstGeom>
        </p:spPr>
      </p:pic>
      <p:sp>
        <p:nvSpPr>
          <p:cNvPr id="16" name="TextBox 15">
            <a:extLst>
              <a:ext uri="{FF2B5EF4-FFF2-40B4-BE49-F238E27FC236}">
                <a16:creationId xmlns:a16="http://schemas.microsoft.com/office/drawing/2014/main" id="{7923B756-5408-C20D-FB77-2636D623D6DE}"/>
              </a:ext>
            </a:extLst>
          </p:cNvPr>
          <p:cNvSpPr txBox="1"/>
          <p:nvPr/>
        </p:nvSpPr>
        <p:spPr>
          <a:xfrm>
            <a:off x="297873" y="3516506"/>
            <a:ext cx="6099462" cy="369332"/>
          </a:xfrm>
          <a:prstGeom prst="rect">
            <a:avLst/>
          </a:prstGeom>
          <a:noFill/>
        </p:spPr>
        <p:txBody>
          <a:bodyPr wrap="square">
            <a:spAutoFit/>
          </a:bodyPr>
          <a:lstStyle/>
          <a:p>
            <a:r>
              <a:rPr lang="en-US" sz="1800" dirty="0">
                <a:effectLst/>
                <a:latin typeface="ACaslonPro"/>
              </a:rPr>
              <a:t>in the singlet state the total spin is 0, and </a:t>
            </a:r>
            <a:endParaRPr lang="en-US" dirty="0"/>
          </a:p>
        </p:txBody>
      </p:sp>
      <p:pic>
        <p:nvPicPr>
          <p:cNvPr id="18" name="Picture 17" descr="A black text with a white background&#10;&#10;Description automatically generated with medium confidence">
            <a:extLst>
              <a:ext uri="{FF2B5EF4-FFF2-40B4-BE49-F238E27FC236}">
                <a16:creationId xmlns:a16="http://schemas.microsoft.com/office/drawing/2014/main" id="{553FC861-6D0F-2A5D-875C-6B1CFC1481AC}"/>
              </a:ext>
            </a:extLst>
          </p:cNvPr>
          <p:cNvPicPr>
            <a:picLocks noChangeAspect="1"/>
          </p:cNvPicPr>
          <p:nvPr/>
        </p:nvPicPr>
        <p:blipFill>
          <a:blip r:embed="rId5"/>
          <a:stretch>
            <a:fillRect/>
          </a:stretch>
        </p:blipFill>
        <p:spPr>
          <a:xfrm>
            <a:off x="4230834" y="3513329"/>
            <a:ext cx="794036" cy="387565"/>
          </a:xfrm>
          <a:prstGeom prst="rect">
            <a:avLst/>
          </a:prstGeom>
        </p:spPr>
      </p:pic>
      <p:pic>
        <p:nvPicPr>
          <p:cNvPr id="20" name="Picture 19" descr="A math equations with numbers&#10;&#10;Description automatically generated with medium confidence">
            <a:extLst>
              <a:ext uri="{FF2B5EF4-FFF2-40B4-BE49-F238E27FC236}">
                <a16:creationId xmlns:a16="http://schemas.microsoft.com/office/drawing/2014/main" id="{009222E4-23B1-6014-A432-0555DE39BA99}"/>
              </a:ext>
            </a:extLst>
          </p:cNvPr>
          <p:cNvPicPr>
            <a:picLocks noChangeAspect="1"/>
          </p:cNvPicPr>
          <p:nvPr/>
        </p:nvPicPr>
        <p:blipFill>
          <a:blip r:embed="rId6"/>
          <a:stretch>
            <a:fillRect/>
          </a:stretch>
        </p:blipFill>
        <p:spPr>
          <a:xfrm>
            <a:off x="2859809" y="4414588"/>
            <a:ext cx="5058064" cy="1229713"/>
          </a:xfrm>
          <a:prstGeom prst="rect">
            <a:avLst/>
          </a:prstGeom>
        </p:spPr>
      </p:pic>
      <p:sp>
        <p:nvSpPr>
          <p:cNvPr id="21" name="TextBox 20">
            <a:extLst>
              <a:ext uri="{FF2B5EF4-FFF2-40B4-BE49-F238E27FC236}">
                <a16:creationId xmlns:a16="http://schemas.microsoft.com/office/drawing/2014/main" id="{6920E2BC-3ED0-0C48-390A-AE0CA0ADF332}"/>
              </a:ext>
            </a:extLst>
          </p:cNvPr>
          <p:cNvSpPr txBox="1"/>
          <p:nvPr/>
        </p:nvSpPr>
        <p:spPr>
          <a:xfrm>
            <a:off x="297873" y="4045256"/>
            <a:ext cx="2483372" cy="369332"/>
          </a:xfrm>
          <a:prstGeom prst="rect">
            <a:avLst/>
          </a:prstGeom>
          <a:noFill/>
        </p:spPr>
        <p:txBody>
          <a:bodyPr wrap="none" rtlCol="0">
            <a:spAutoFit/>
          </a:bodyPr>
          <a:lstStyle/>
          <a:p>
            <a:r>
              <a:rPr lang="en-US" dirty="0"/>
              <a:t>Therefore, we have that </a:t>
            </a:r>
          </a:p>
        </p:txBody>
      </p:sp>
      <p:sp>
        <p:nvSpPr>
          <p:cNvPr id="23" name="TextBox 22">
            <a:extLst>
              <a:ext uri="{FF2B5EF4-FFF2-40B4-BE49-F238E27FC236}">
                <a16:creationId xmlns:a16="http://schemas.microsoft.com/office/drawing/2014/main" id="{5DB5A435-AE7D-EBC6-2B77-522E24188D47}"/>
              </a:ext>
            </a:extLst>
          </p:cNvPr>
          <p:cNvSpPr txBox="1"/>
          <p:nvPr/>
        </p:nvSpPr>
        <p:spPr>
          <a:xfrm>
            <a:off x="297873" y="5849885"/>
            <a:ext cx="11686886" cy="646331"/>
          </a:xfrm>
          <a:prstGeom prst="rect">
            <a:avLst/>
          </a:prstGeom>
          <a:noFill/>
        </p:spPr>
        <p:txBody>
          <a:bodyPr wrap="square">
            <a:spAutoFit/>
          </a:bodyPr>
          <a:lstStyle/>
          <a:p>
            <a:r>
              <a:rPr lang="en-US" sz="1800" dirty="0">
                <a:effectLst/>
                <a:latin typeface="ACaslonPro"/>
              </a:rPr>
              <a:t>Spin-spin coupling breaks the spin degeneracy of the ground state, lifting the triplet configuration and depressing the singlet. </a:t>
            </a:r>
            <a:endParaRPr lang="en-US" dirty="0"/>
          </a:p>
        </p:txBody>
      </p:sp>
    </p:spTree>
    <p:extLst>
      <p:ext uri="{BB962C8B-B14F-4D97-AF65-F5344CB8AC3E}">
        <p14:creationId xmlns:p14="http://schemas.microsoft.com/office/powerpoint/2010/main" val="32687713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C068DB2-3CD4-E4C4-AE80-D54500E22AD3}"/>
              </a:ext>
            </a:extLst>
          </p:cNvPr>
          <p:cNvSpPr txBox="1">
            <a:spLocks/>
          </p:cNvSpPr>
          <p:nvPr/>
        </p:nvSpPr>
        <p:spPr>
          <a:xfrm>
            <a:off x="297873"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Hyperfine splitting of the hydrogen atom</a:t>
            </a:r>
          </a:p>
        </p:txBody>
      </p:sp>
      <p:pic>
        <p:nvPicPr>
          <p:cNvPr id="4" name="Picture 3" descr="A diagram of a three-dimensional diagram&#10;&#10;Description automatically generated with medium confidence">
            <a:extLst>
              <a:ext uri="{FF2B5EF4-FFF2-40B4-BE49-F238E27FC236}">
                <a16:creationId xmlns:a16="http://schemas.microsoft.com/office/drawing/2014/main" id="{67CADAF7-6F6B-B668-C68D-1EA30F6B911A}"/>
              </a:ext>
            </a:extLst>
          </p:cNvPr>
          <p:cNvPicPr>
            <a:picLocks noChangeAspect="1"/>
          </p:cNvPicPr>
          <p:nvPr/>
        </p:nvPicPr>
        <p:blipFill>
          <a:blip r:embed="rId2"/>
          <a:stretch>
            <a:fillRect/>
          </a:stretch>
        </p:blipFill>
        <p:spPr>
          <a:xfrm>
            <a:off x="297872" y="3819201"/>
            <a:ext cx="5179339" cy="2875395"/>
          </a:xfrm>
          <a:prstGeom prst="rect">
            <a:avLst/>
          </a:prstGeom>
        </p:spPr>
      </p:pic>
      <p:sp>
        <p:nvSpPr>
          <p:cNvPr id="6" name="TextBox 5">
            <a:extLst>
              <a:ext uri="{FF2B5EF4-FFF2-40B4-BE49-F238E27FC236}">
                <a16:creationId xmlns:a16="http://schemas.microsoft.com/office/drawing/2014/main" id="{3B7A7426-15DD-CB1C-44B1-CCC9DFB374FD}"/>
              </a:ext>
            </a:extLst>
          </p:cNvPr>
          <p:cNvSpPr txBox="1"/>
          <p:nvPr/>
        </p:nvSpPr>
        <p:spPr>
          <a:xfrm>
            <a:off x="297873" y="1104322"/>
            <a:ext cx="6099462" cy="369332"/>
          </a:xfrm>
          <a:prstGeom prst="rect">
            <a:avLst/>
          </a:prstGeom>
          <a:noFill/>
        </p:spPr>
        <p:txBody>
          <a:bodyPr wrap="square">
            <a:spAutoFit/>
          </a:bodyPr>
          <a:lstStyle/>
          <a:p>
            <a:r>
              <a:rPr lang="en-US" sz="1800" dirty="0">
                <a:effectLst/>
                <a:latin typeface="ACaslonPro"/>
              </a:rPr>
              <a:t>The energy gap is </a:t>
            </a:r>
            <a:endParaRPr lang="en-US" dirty="0"/>
          </a:p>
        </p:txBody>
      </p:sp>
      <p:pic>
        <p:nvPicPr>
          <p:cNvPr id="8" name="Picture 7" descr="A mathematical equation with numbers and symbols&#10;&#10;Description automatically generated">
            <a:extLst>
              <a:ext uri="{FF2B5EF4-FFF2-40B4-BE49-F238E27FC236}">
                <a16:creationId xmlns:a16="http://schemas.microsoft.com/office/drawing/2014/main" id="{2FA05C77-17F8-6BA0-95C3-3BBAADD672C0}"/>
              </a:ext>
            </a:extLst>
          </p:cNvPr>
          <p:cNvPicPr>
            <a:picLocks noChangeAspect="1"/>
          </p:cNvPicPr>
          <p:nvPr/>
        </p:nvPicPr>
        <p:blipFill>
          <a:blip r:embed="rId3"/>
          <a:stretch>
            <a:fillRect/>
          </a:stretch>
        </p:blipFill>
        <p:spPr>
          <a:xfrm>
            <a:off x="297873" y="1608856"/>
            <a:ext cx="4152852" cy="868758"/>
          </a:xfrm>
          <a:prstGeom prst="rect">
            <a:avLst/>
          </a:prstGeom>
        </p:spPr>
      </p:pic>
      <p:sp>
        <p:nvSpPr>
          <p:cNvPr id="10" name="TextBox 9">
            <a:extLst>
              <a:ext uri="{FF2B5EF4-FFF2-40B4-BE49-F238E27FC236}">
                <a16:creationId xmlns:a16="http://schemas.microsoft.com/office/drawing/2014/main" id="{C377748A-E198-6432-8973-4DE91D54E276}"/>
              </a:ext>
            </a:extLst>
          </p:cNvPr>
          <p:cNvSpPr txBox="1"/>
          <p:nvPr/>
        </p:nvSpPr>
        <p:spPr>
          <a:xfrm>
            <a:off x="297872" y="2669468"/>
            <a:ext cx="8659091" cy="369332"/>
          </a:xfrm>
          <a:prstGeom prst="rect">
            <a:avLst/>
          </a:prstGeom>
          <a:noFill/>
        </p:spPr>
        <p:txBody>
          <a:bodyPr wrap="square">
            <a:spAutoFit/>
          </a:bodyPr>
          <a:lstStyle/>
          <a:p>
            <a:r>
              <a:rPr lang="en-US" sz="1800" dirty="0">
                <a:effectLst/>
                <a:latin typeface="ACaslonPro"/>
              </a:rPr>
              <a:t>The frequency of the photon emitted in a transition from the triplet to the singlet state is </a:t>
            </a:r>
            <a:endParaRPr lang="en-US" dirty="0"/>
          </a:p>
        </p:txBody>
      </p:sp>
      <p:pic>
        <p:nvPicPr>
          <p:cNvPr id="12" name="Picture 11" descr="A black text on a white background&#10;&#10;Description automatically generated">
            <a:extLst>
              <a:ext uri="{FF2B5EF4-FFF2-40B4-BE49-F238E27FC236}">
                <a16:creationId xmlns:a16="http://schemas.microsoft.com/office/drawing/2014/main" id="{93E2E838-CE29-3ACF-A9F8-64DEB942F65F}"/>
              </a:ext>
            </a:extLst>
          </p:cNvPr>
          <p:cNvPicPr>
            <a:picLocks noChangeAspect="1"/>
          </p:cNvPicPr>
          <p:nvPr/>
        </p:nvPicPr>
        <p:blipFill>
          <a:blip r:embed="rId4"/>
          <a:stretch>
            <a:fillRect/>
          </a:stretch>
        </p:blipFill>
        <p:spPr>
          <a:xfrm>
            <a:off x="8691996" y="2476997"/>
            <a:ext cx="2665268" cy="728706"/>
          </a:xfrm>
          <a:prstGeom prst="rect">
            <a:avLst/>
          </a:prstGeom>
        </p:spPr>
      </p:pic>
      <p:sp>
        <p:nvSpPr>
          <p:cNvPr id="13" name="TextBox 12">
            <a:extLst>
              <a:ext uri="{FF2B5EF4-FFF2-40B4-BE49-F238E27FC236}">
                <a16:creationId xmlns:a16="http://schemas.microsoft.com/office/drawing/2014/main" id="{21A4A5E4-D9D4-37CD-66A7-F0B953CE2B8A}"/>
              </a:ext>
            </a:extLst>
          </p:cNvPr>
          <p:cNvSpPr txBox="1"/>
          <p:nvPr/>
        </p:nvSpPr>
        <p:spPr>
          <a:xfrm>
            <a:off x="297872" y="3205703"/>
            <a:ext cx="11243784" cy="646331"/>
          </a:xfrm>
          <a:prstGeom prst="rect">
            <a:avLst/>
          </a:prstGeom>
          <a:noFill/>
        </p:spPr>
        <p:txBody>
          <a:bodyPr wrap="none" rtlCol="0">
            <a:spAutoFit/>
          </a:bodyPr>
          <a:lstStyle/>
          <a:p>
            <a:r>
              <a:rPr lang="en-US" sz="1800" dirty="0">
                <a:effectLst/>
                <a:latin typeface="ACaslonPro"/>
              </a:rPr>
              <a:t>The corresponding wavelength is 21cm, which falls in the microwave region. This famous </a:t>
            </a:r>
            <a:r>
              <a:rPr lang="en-US" b="1" dirty="0"/>
              <a:t>21cm</a:t>
            </a:r>
            <a:r>
              <a:rPr lang="en-US" dirty="0"/>
              <a:t> </a:t>
            </a:r>
            <a:r>
              <a:rPr lang="en-US" sz="1800" b="1" dirty="0">
                <a:effectLst/>
                <a:latin typeface="ACaslonPro"/>
              </a:rPr>
              <a:t>line </a:t>
            </a:r>
            <a:r>
              <a:rPr lang="en-US" sz="1800" dirty="0">
                <a:effectLst/>
                <a:latin typeface="ACaslonPro"/>
              </a:rPr>
              <a:t>is among the most </a:t>
            </a:r>
          </a:p>
          <a:p>
            <a:r>
              <a:rPr lang="en-US" sz="1800" dirty="0">
                <a:effectLst/>
                <a:latin typeface="ACaslonPro"/>
              </a:rPr>
              <a:t>pervasive forms of radiation in the universe. </a:t>
            </a:r>
            <a:endParaRPr lang="en-US" dirty="0"/>
          </a:p>
        </p:txBody>
      </p:sp>
      <p:pic>
        <p:nvPicPr>
          <p:cNvPr id="15" name="Picture 14" descr="A diagram of a spinning device&#10;&#10;Description automatically generated with medium confidence">
            <a:extLst>
              <a:ext uri="{FF2B5EF4-FFF2-40B4-BE49-F238E27FC236}">
                <a16:creationId xmlns:a16="http://schemas.microsoft.com/office/drawing/2014/main" id="{795F2773-2D62-B98C-F615-AF29E260AE75}"/>
              </a:ext>
            </a:extLst>
          </p:cNvPr>
          <p:cNvPicPr>
            <a:picLocks noChangeAspect="1"/>
          </p:cNvPicPr>
          <p:nvPr/>
        </p:nvPicPr>
        <p:blipFill>
          <a:blip r:embed="rId5"/>
          <a:stretch>
            <a:fillRect/>
          </a:stretch>
        </p:blipFill>
        <p:spPr>
          <a:xfrm>
            <a:off x="6526330" y="3934409"/>
            <a:ext cx="2475884" cy="2364190"/>
          </a:xfrm>
          <a:prstGeom prst="rect">
            <a:avLst/>
          </a:prstGeom>
        </p:spPr>
      </p:pic>
      <p:sp>
        <p:nvSpPr>
          <p:cNvPr id="19" name="TextBox 18">
            <a:extLst>
              <a:ext uri="{FF2B5EF4-FFF2-40B4-BE49-F238E27FC236}">
                <a16:creationId xmlns:a16="http://schemas.microsoft.com/office/drawing/2014/main" id="{D9272199-3A21-6945-1BE8-8B3AB952D43C}"/>
              </a:ext>
            </a:extLst>
          </p:cNvPr>
          <p:cNvSpPr txBox="1"/>
          <p:nvPr/>
        </p:nvSpPr>
        <p:spPr>
          <a:xfrm>
            <a:off x="9315602" y="4100841"/>
            <a:ext cx="2814053" cy="2031325"/>
          </a:xfrm>
          <a:prstGeom prst="rect">
            <a:avLst/>
          </a:prstGeom>
          <a:noFill/>
        </p:spPr>
        <p:txBody>
          <a:bodyPr wrap="square">
            <a:spAutoFit/>
          </a:bodyPr>
          <a:lstStyle/>
          <a:p>
            <a:r>
              <a:rPr lang="en-US" dirty="0"/>
              <a:t>A hydrogen atom with proton and electron spins aligned (top) undergoes a flip of the electron spin, resulting in emission of a photon with a 21 cm wavelength (bottom)</a:t>
            </a:r>
          </a:p>
        </p:txBody>
      </p:sp>
    </p:spTree>
    <p:extLst>
      <p:ext uri="{BB962C8B-B14F-4D97-AF65-F5344CB8AC3E}">
        <p14:creationId xmlns:p14="http://schemas.microsoft.com/office/powerpoint/2010/main" val="32200451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DC6F31-3F46-A416-80AC-2837068748F9}"/>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D21F6237-8248-9F5E-DED3-1C9D2E3BC612}"/>
              </a:ext>
            </a:extLst>
          </p:cNvPr>
          <p:cNvSpPr txBox="1">
            <a:spLocks/>
          </p:cNvSpPr>
          <p:nvPr/>
        </p:nvSpPr>
        <p:spPr>
          <a:xfrm>
            <a:off x="297873"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Hyperfine splitting of the hydrogen atom</a:t>
            </a:r>
          </a:p>
        </p:txBody>
      </p:sp>
      <p:sp>
        <p:nvSpPr>
          <p:cNvPr id="4" name="TextBox 3">
            <a:extLst>
              <a:ext uri="{FF2B5EF4-FFF2-40B4-BE49-F238E27FC236}">
                <a16:creationId xmlns:a16="http://schemas.microsoft.com/office/drawing/2014/main" id="{E9749A1D-6717-9FBF-5E81-B6EADFCDFD53}"/>
              </a:ext>
            </a:extLst>
          </p:cNvPr>
          <p:cNvSpPr txBox="1"/>
          <p:nvPr/>
        </p:nvSpPr>
        <p:spPr>
          <a:xfrm>
            <a:off x="297872" y="1132608"/>
            <a:ext cx="11516591" cy="3970318"/>
          </a:xfrm>
          <a:prstGeom prst="rect">
            <a:avLst/>
          </a:prstGeom>
          <a:noFill/>
        </p:spPr>
        <p:txBody>
          <a:bodyPr wrap="square">
            <a:spAutoFit/>
          </a:bodyPr>
          <a:lstStyle/>
          <a:p>
            <a:r>
              <a:rPr lang="en-US" dirty="0"/>
              <a:t>An atom of neutral hydrogen consists of an electron bound to a proton. The lowest stationary energy state of the bound electron is called its ground state. Both the electron and the proton have intrinsic magnetic dipole moments ascribed to their spin, whose interaction results in a slight increase in energy when the spins are parallel, and a decrease when antiparallel. The fact that only parallel and antiparallel states are allowed is a result of the quantum mechanical discretization of the total angular momentum of the system. </a:t>
            </a:r>
          </a:p>
          <a:p>
            <a:endParaRPr lang="en-US" dirty="0"/>
          </a:p>
          <a:p>
            <a:r>
              <a:rPr lang="en-US" dirty="0"/>
              <a:t>When the spins are parallel, the magnetic dipole moments are antiparallel (because the electron and proton have opposite charge), thus one would expect this configuration to actually have lower energy just as two magnets will align so that the north pole of one is closest to the south pole of the other. </a:t>
            </a:r>
          </a:p>
          <a:p>
            <a:endParaRPr lang="en-US" dirty="0"/>
          </a:p>
          <a:p>
            <a:r>
              <a:rPr lang="en-US" dirty="0"/>
              <a:t>This logic fails here because the wave functions of the electron and the proton overlap; that is, the electron is not spatially displaced from the proton, but encompasses it. The magnetic dipole moments are therefore best thought of as tiny current loops. As parallel currents attract, the parallel magnetic dipole moments (i.e., antiparallel spins) have lower energy.</a:t>
            </a:r>
          </a:p>
        </p:txBody>
      </p:sp>
      <p:pic>
        <p:nvPicPr>
          <p:cNvPr id="5" name="Picture 4" descr="A diagram of a spinning device&#10;&#10;Description automatically generated with medium confidence">
            <a:extLst>
              <a:ext uri="{FF2B5EF4-FFF2-40B4-BE49-F238E27FC236}">
                <a16:creationId xmlns:a16="http://schemas.microsoft.com/office/drawing/2014/main" id="{18540C94-E158-2021-A594-0156FA6214C5}"/>
              </a:ext>
            </a:extLst>
          </p:cNvPr>
          <p:cNvPicPr>
            <a:picLocks noChangeAspect="1"/>
          </p:cNvPicPr>
          <p:nvPr/>
        </p:nvPicPr>
        <p:blipFill>
          <a:blip r:embed="rId2"/>
          <a:stretch>
            <a:fillRect/>
          </a:stretch>
        </p:blipFill>
        <p:spPr>
          <a:xfrm>
            <a:off x="4601441" y="4814208"/>
            <a:ext cx="1908464" cy="1822368"/>
          </a:xfrm>
          <a:prstGeom prst="rect">
            <a:avLst/>
          </a:prstGeom>
        </p:spPr>
      </p:pic>
      <p:sp>
        <p:nvSpPr>
          <p:cNvPr id="8" name="TextBox 7">
            <a:extLst>
              <a:ext uri="{FF2B5EF4-FFF2-40B4-BE49-F238E27FC236}">
                <a16:creationId xmlns:a16="http://schemas.microsoft.com/office/drawing/2014/main" id="{31759B81-BAC1-DC5F-8DE1-E594058905EC}"/>
              </a:ext>
            </a:extLst>
          </p:cNvPr>
          <p:cNvSpPr txBox="1"/>
          <p:nvPr/>
        </p:nvSpPr>
        <p:spPr>
          <a:xfrm>
            <a:off x="7346376" y="4976758"/>
            <a:ext cx="4547752" cy="1477328"/>
          </a:xfrm>
          <a:prstGeom prst="rect">
            <a:avLst/>
          </a:prstGeom>
          <a:noFill/>
        </p:spPr>
        <p:txBody>
          <a:bodyPr wrap="square">
            <a:spAutoFit/>
          </a:bodyPr>
          <a:lstStyle/>
          <a:p>
            <a:r>
              <a:rPr lang="en-US" dirty="0"/>
              <a:t>The hyperfine splitting in hydrogen has been used to measure the value of the fine-structure constant </a:t>
            </a:r>
            <a:r>
              <a:rPr lang="el-GR" dirty="0"/>
              <a:t>α. </a:t>
            </a:r>
            <a:r>
              <a:rPr lang="en-US" dirty="0"/>
              <a:t>Comparison with measurements of </a:t>
            </a:r>
            <a:r>
              <a:rPr lang="el-GR" dirty="0"/>
              <a:t>α </a:t>
            </a:r>
            <a:r>
              <a:rPr lang="en-US" dirty="0"/>
              <a:t>in other physical systems provides a stringent test of QED.</a:t>
            </a:r>
          </a:p>
        </p:txBody>
      </p:sp>
    </p:spTree>
    <p:extLst>
      <p:ext uri="{BB962C8B-B14F-4D97-AF65-F5344CB8AC3E}">
        <p14:creationId xmlns:p14="http://schemas.microsoft.com/office/powerpoint/2010/main" val="21750550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C57ACEFA-01B2-5C6A-D051-30CB695C4D8C}"/>
              </a:ext>
            </a:extLst>
          </p:cNvPr>
          <p:cNvSpPr txBox="1">
            <a:spLocks/>
          </p:cNvSpPr>
          <p:nvPr/>
        </p:nvSpPr>
        <p:spPr>
          <a:xfrm>
            <a:off x="277091"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Re: The Zeeman Effect </a:t>
            </a:r>
          </a:p>
        </p:txBody>
      </p:sp>
      <p:pic>
        <p:nvPicPr>
          <p:cNvPr id="6" name="Picture 5">
            <a:extLst>
              <a:ext uri="{FF2B5EF4-FFF2-40B4-BE49-F238E27FC236}">
                <a16:creationId xmlns:a16="http://schemas.microsoft.com/office/drawing/2014/main" id="{AEAD473B-E4BD-2ACA-0454-F47888B4314B}"/>
              </a:ext>
            </a:extLst>
          </p:cNvPr>
          <p:cNvPicPr>
            <a:picLocks noChangeAspect="1"/>
          </p:cNvPicPr>
          <p:nvPr/>
        </p:nvPicPr>
        <p:blipFill>
          <a:blip r:embed="rId2"/>
          <a:stretch>
            <a:fillRect/>
          </a:stretch>
        </p:blipFill>
        <p:spPr>
          <a:xfrm>
            <a:off x="4701886" y="1532429"/>
            <a:ext cx="1891743" cy="417296"/>
          </a:xfrm>
          <a:prstGeom prst="rect">
            <a:avLst/>
          </a:prstGeom>
        </p:spPr>
      </p:pic>
      <p:sp>
        <p:nvSpPr>
          <p:cNvPr id="7" name="TextBox 6">
            <a:extLst>
              <a:ext uri="{FF2B5EF4-FFF2-40B4-BE49-F238E27FC236}">
                <a16:creationId xmlns:a16="http://schemas.microsoft.com/office/drawing/2014/main" id="{81486B86-FA33-05DA-7662-1EB29B825BA5}"/>
              </a:ext>
            </a:extLst>
          </p:cNvPr>
          <p:cNvSpPr txBox="1"/>
          <p:nvPr/>
        </p:nvSpPr>
        <p:spPr>
          <a:xfrm>
            <a:off x="277091" y="1057770"/>
            <a:ext cx="5751896" cy="369332"/>
          </a:xfrm>
          <a:prstGeom prst="rect">
            <a:avLst/>
          </a:prstGeom>
          <a:noFill/>
        </p:spPr>
        <p:txBody>
          <a:bodyPr wrap="none" rtlCol="0">
            <a:spAutoFit/>
          </a:bodyPr>
          <a:lstStyle/>
          <a:p>
            <a:r>
              <a:rPr lang="en-US" b="1" dirty="0"/>
              <a:t>To summarize</a:t>
            </a:r>
            <a:r>
              <a:rPr lang="en-US" dirty="0"/>
              <a:t>: In a magnetic field, the perturbation term is </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14DF57D-70FF-BB8D-3406-6FDF52B05CD9}"/>
                  </a:ext>
                </a:extLst>
              </p:cNvPr>
              <p:cNvSpPr txBox="1"/>
              <p:nvPr/>
            </p:nvSpPr>
            <p:spPr>
              <a:xfrm>
                <a:off x="277091" y="2079862"/>
                <a:ext cx="11807536" cy="646331"/>
              </a:xfrm>
              <a:prstGeom prst="rect">
                <a:avLst/>
              </a:prstGeom>
              <a:noFill/>
            </p:spPr>
            <p:txBody>
              <a:bodyPr wrap="square">
                <a:spAutoFit/>
              </a:bodyPr>
              <a:lstStyle/>
              <a:p>
                <a:r>
                  <a:rPr lang="en-US" dirty="0"/>
                  <a:t>where </a:t>
                </a:r>
                <a14:m>
                  <m:oMath xmlns:m="http://schemas.openxmlformats.org/officeDocument/2006/math">
                    <m:acc>
                      <m:accPr>
                        <m:chr m:val="⃗"/>
                        <m:ctrlPr>
                          <a:rPr lang="en-US" i="1" smtClean="0">
                            <a:latin typeface="Cambria Math" panose="02040503050406030204" pitchFamily="18" charset="0"/>
                          </a:rPr>
                        </m:ctrlPr>
                      </m:accPr>
                      <m:e>
                        <m:r>
                          <a:rPr lang="en-US" i="1" smtClean="0">
                            <a:latin typeface="Cambria Math" panose="02040503050406030204" pitchFamily="18" charset="0"/>
                            <a:ea typeface="Cambria Math" panose="02040503050406030204" pitchFamily="18" charset="0"/>
                          </a:rPr>
                          <m:t>𝜇</m:t>
                        </m:r>
                      </m:e>
                    </m:acc>
                  </m:oMath>
                </a14:m>
                <a:r>
                  <a:rPr lang="en-US" dirty="0"/>
                  <a:t> is the magnetic moment of the atom. The magnetic moment consists of the electronic and nuclear parts; however, the latter is many orders of magnitude smaller and will be neglected here. Therefore,</a:t>
                </a:r>
              </a:p>
            </p:txBody>
          </p:sp>
        </mc:Choice>
        <mc:Fallback xmlns="">
          <p:sp>
            <p:nvSpPr>
              <p:cNvPr id="9" name="TextBox 8">
                <a:extLst>
                  <a:ext uri="{FF2B5EF4-FFF2-40B4-BE49-F238E27FC236}">
                    <a16:creationId xmlns:a16="http://schemas.microsoft.com/office/drawing/2014/main" id="{114DF57D-70FF-BB8D-3406-6FDF52B05CD9}"/>
                  </a:ext>
                </a:extLst>
              </p:cNvPr>
              <p:cNvSpPr txBox="1">
                <a:spLocks noRot="1" noChangeAspect="1" noMove="1" noResize="1" noEditPoints="1" noAdjustHandles="1" noChangeArrowheads="1" noChangeShapeType="1" noTextEdit="1"/>
              </p:cNvSpPr>
              <p:nvPr/>
            </p:nvSpPr>
            <p:spPr>
              <a:xfrm>
                <a:off x="277091" y="2079862"/>
                <a:ext cx="11807536" cy="646331"/>
              </a:xfrm>
              <a:prstGeom prst="rect">
                <a:avLst/>
              </a:prstGeom>
              <a:blipFill>
                <a:blip r:embed="rId3"/>
                <a:stretch>
                  <a:fillRect l="-430" t="-5769" b="-13462"/>
                </a:stretch>
              </a:blipFill>
            </p:spPr>
            <p:txBody>
              <a:bodyPr/>
              <a:lstStyle/>
              <a:p>
                <a:r>
                  <a:rPr lang="en-US">
                    <a:noFill/>
                  </a:rPr>
                  <a:t> </a:t>
                </a:r>
              </a:p>
            </p:txBody>
          </p:sp>
        </mc:Fallback>
      </mc:AlternateContent>
      <p:pic>
        <p:nvPicPr>
          <p:cNvPr id="11" name="Picture 10" descr="A black and white image of a mathematical equation&#10;&#10;Description automatically generated">
            <a:extLst>
              <a:ext uri="{FF2B5EF4-FFF2-40B4-BE49-F238E27FC236}">
                <a16:creationId xmlns:a16="http://schemas.microsoft.com/office/drawing/2014/main" id="{B91364C5-5A7D-4C8C-A774-C3F3EA8AEF4A}"/>
              </a:ext>
            </a:extLst>
          </p:cNvPr>
          <p:cNvPicPr>
            <a:picLocks noChangeAspect="1"/>
          </p:cNvPicPr>
          <p:nvPr/>
        </p:nvPicPr>
        <p:blipFill>
          <a:blip r:embed="rId4"/>
          <a:stretch>
            <a:fillRect/>
          </a:stretch>
        </p:blipFill>
        <p:spPr>
          <a:xfrm>
            <a:off x="4701886" y="2770191"/>
            <a:ext cx="1478973" cy="711581"/>
          </a:xfrm>
          <a:prstGeom prst="rect">
            <a:avLst/>
          </a:prstGeom>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253A8C0A-23D7-F150-109A-19025D9543C8}"/>
                  </a:ext>
                </a:extLst>
              </p:cNvPr>
              <p:cNvSpPr txBox="1"/>
              <p:nvPr/>
            </p:nvSpPr>
            <p:spPr>
              <a:xfrm>
                <a:off x="277090" y="3525770"/>
                <a:ext cx="11423073" cy="1320554"/>
              </a:xfrm>
              <a:prstGeom prst="rect">
                <a:avLst/>
              </a:prstGeom>
              <a:noFill/>
            </p:spPr>
            <p:txBody>
              <a:bodyPr wrap="square">
                <a:spAutoFit/>
              </a:bodyPr>
              <a:lstStyle/>
              <a:p>
                <a:r>
                  <a:rPr lang="en-US" dirty="0"/>
                  <a:t>w</a:t>
                </a:r>
                <a:r>
                  <a:rPr lang="en-US" sz="1800" dirty="0">
                    <a:effectLst/>
                  </a:rPr>
                  <a:t>here </a:t>
                </a:r>
                <a14:m>
                  <m:oMath xmlns:m="http://schemas.openxmlformats.org/officeDocument/2006/math">
                    <m:sSub>
                      <m:sSubPr>
                        <m:ctrlPr>
                          <a:rPr lang="en-US" sz="1800" i="1" smtClean="0">
                            <a:effectLst/>
                            <a:latin typeface="Cambria Math" panose="02040503050406030204" pitchFamily="18" charset="0"/>
                          </a:rPr>
                        </m:ctrlPr>
                      </m:sSubPr>
                      <m:e>
                        <m:r>
                          <a:rPr lang="en-US" sz="1800" i="1" smtClean="0">
                            <a:effectLst/>
                            <a:latin typeface="Cambria Math" panose="02040503050406030204" pitchFamily="18" charset="0"/>
                            <a:ea typeface="Cambria Math" panose="02040503050406030204" pitchFamily="18" charset="0"/>
                          </a:rPr>
                          <m:t>𝜇</m:t>
                        </m:r>
                      </m:e>
                      <m:sub>
                        <m:r>
                          <a:rPr lang="en-US" sz="1800" b="0" i="1" smtClean="0">
                            <a:effectLst/>
                            <a:latin typeface="Cambria Math" panose="02040503050406030204" pitchFamily="18" charset="0"/>
                          </a:rPr>
                          <m:t>𝐵</m:t>
                        </m:r>
                      </m:sub>
                    </m:sSub>
                  </m:oMath>
                </a14:m>
                <a:r>
                  <a:rPr lang="en-US" sz="1800" dirty="0">
                    <a:effectLst/>
                    <a:latin typeface="ACaslonPro"/>
                  </a:rPr>
                  <a:t> is the Bohr magneton, </a:t>
                </a:r>
                <a14:m>
                  <m:oMath xmlns:m="http://schemas.openxmlformats.org/officeDocument/2006/math">
                    <m:acc>
                      <m:accPr>
                        <m:chr m:val="⃗"/>
                        <m:ctrlPr>
                          <a:rPr lang="en-US" i="1">
                            <a:latin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𝐽</m:t>
                        </m:r>
                      </m:e>
                    </m:acc>
                  </m:oMath>
                </a14:m>
                <a:r>
                  <a:rPr lang="en-US" sz="1800" dirty="0">
                    <a:effectLst/>
                    <a:latin typeface="ACaslonPro"/>
                  </a:rPr>
                  <a:t> is the total angular momentum of the electron, and </a:t>
                </a:r>
                <a14:m>
                  <m:oMath xmlns:m="http://schemas.openxmlformats.org/officeDocument/2006/math">
                    <m:r>
                      <a:rPr lang="en-US" sz="1800" i="1" dirty="0" smtClean="0">
                        <a:effectLst/>
                        <a:latin typeface="Cambria Math" panose="02040503050406030204" pitchFamily="18" charset="0"/>
                      </a:rPr>
                      <m:t>𝑔</m:t>
                    </m:r>
                  </m:oMath>
                </a14:m>
                <a:r>
                  <a:rPr lang="en-US" sz="1800" dirty="0">
                    <a:effectLst/>
                    <a:latin typeface="ACaslonPro"/>
                  </a:rPr>
                  <a:t> is the </a:t>
                </a:r>
                <a:r>
                  <a:rPr lang="en-US" sz="1800" b="1" dirty="0" err="1">
                    <a:effectLst/>
                    <a:latin typeface="ACaslonPro"/>
                  </a:rPr>
                  <a:t>Lande</a:t>
                </a:r>
                <a:r>
                  <a:rPr lang="en-US" sz="1800" b="1" dirty="0">
                    <a:effectLst/>
                    <a:latin typeface="ACaslonPro"/>
                  </a:rPr>
                  <a:t>́ g-factor</a:t>
                </a:r>
                <a:r>
                  <a:rPr lang="en-US" sz="1800" dirty="0">
                    <a:effectLst/>
                    <a:latin typeface="ACaslonPro"/>
                  </a:rPr>
                  <a:t>, which we will later denote with </a:t>
                </a:r>
                <a14:m>
                  <m:oMath xmlns:m="http://schemas.openxmlformats.org/officeDocument/2006/math">
                    <m:sSub>
                      <m:sSubPr>
                        <m:ctrlPr>
                          <a:rPr lang="en-US" sz="1800" i="1" smtClean="0">
                            <a:effectLst/>
                            <a:latin typeface="Cambria Math" panose="02040503050406030204" pitchFamily="18" charset="0"/>
                          </a:rPr>
                        </m:ctrlPr>
                      </m:sSubPr>
                      <m:e>
                        <m:r>
                          <a:rPr lang="en-US" sz="1800" b="0" i="1" smtClean="0">
                            <a:effectLst/>
                            <a:latin typeface="Cambria Math" panose="02040503050406030204" pitchFamily="18" charset="0"/>
                          </a:rPr>
                          <m:t>𝑔</m:t>
                        </m:r>
                      </m:e>
                      <m:sub>
                        <m:r>
                          <a:rPr lang="en-US" sz="1800" b="0" i="1" smtClean="0">
                            <a:effectLst/>
                            <a:latin typeface="Cambria Math" panose="02040503050406030204" pitchFamily="18" charset="0"/>
                          </a:rPr>
                          <m:t>𝐽</m:t>
                        </m:r>
                      </m:sub>
                    </m:sSub>
                  </m:oMath>
                </a14:m>
                <a:r>
                  <a:rPr lang="en-US" dirty="0"/>
                  <a:t>. We have seen that a more accurate approach is to take into account that the operator of the magnetic moment of an electron is a sum of the contributions of the orbital angular momentum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𝐿</m:t>
                        </m:r>
                      </m:e>
                    </m:acc>
                  </m:oMath>
                </a14:m>
                <a:r>
                  <a:rPr lang="en-US" dirty="0"/>
                  <a:t> and the spin angular momentum </a:t>
                </a:r>
                <a14:m>
                  <m:oMath xmlns:m="http://schemas.openxmlformats.org/officeDocument/2006/math">
                    <m:acc>
                      <m:accPr>
                        <m:chr m:val="⃗"/>
                        <m:ctrlPr>
                          <a:rPr lang="en-US" i="1">
                            <a:latin typeface="Cambria Math" panose="02040503050406030204" pitchFamily="18" charset="0"/>
                          </a:rPr>
                        </m:ctrlPr>
                      </m:accPr>
                      <m:e>
                        <m:r>
                          <a:rPr lang="en-US" b="0" i="1" smtClean="0">
                            <a:latin typeface="Cambria Math" panose="02040503050406030204" pitchFamily="18" charset="0"/>
                          </a:rPr>
                          <m:t>𝑆</m:t>
                        </m:r>
                      </m:e>
                    </m:acc>
                  </m:oMath>
                </a14:m>
                <a:r>
                  <a:rPr lang="en-US" dirty="0"/>
                  <a:t> with each multiplied by the appropriate gyromagnetic ratio </a:t>
                </a:r>
              </a:p>
            </p:txBody>
          </p:sp>
        </mc:Choice>
        <mc:Fallback xmlns="">
          <p:sp>
            <p:nvSpPr>
              <p:cNvPr id="13" name="TextBox 12">
                <a:extLst>
                  <a:ext uri="{FF2B5EF4-FFF2-40B4-BE49-F238E27FC236}">
                    <a16:creationId xmlns:a16="http://schemas.microsoft.com/office/drawing/2014/main" id="{253A8C0A-23D7-F150-109A-19025D9543C8}"/>
                  </a:ext>
                </a:extLst>
              </p:cNvPr>
              <p:cNvSpPr txBox="1">
                <a:spLocks noRot="1" noChangeAspect="1" noMove="1" noResize="1" noEditPoints="1" noAdjustHandles="1" noChangeArrowheads="1" noChangeShapeType="1" noTextEdit="1"/>
              </p:cNvSpPr>
              <p:nvPr/>
            </p:nvSpPr>
            <p:spPr>
              <a:xfrm>
                <a:off x="277090" y="3525770"/>
                <a:ext cx="11423073" cy="1320554"/>
              </a:xfrm>
              <a:prstGeom prst="rect">
                <a:avLst/>
              </a:prstGeom>
              <a:blipFill>
                <a:blip r:embed="rId5"/>
                <a:stretch>
                  <a:fillRect l="-444" t="-3810" b="-6667"/>
                </a:stretch>
              </a:blipFill>
            </p:spPr>
            <p:txBody>
              <a:bodyPr/>
              <a:lstStyle/>
              <a:p>
                <a:r>
                  <a:rPr lang="en-US">
                    <a:noFill/>
                  </a:rPr>
                  <a:t> </a:t>
                </a:r>
              </a:p>
            </p:txBody>
          </p:sp>
        </mc:Fallback>
      </mc:AlternateContent>
      <p:pic>
        <p:nvPicPr>
          <p:cNvPr id="15" name="Picture 14" descr="A black text with a white background&#10;&#10;Description automatically generated">
            <a:extLst>
              <a:ext uri="{FF2B5EF4-FFF2-40B4-BE49-F238E27FC236}">
                <a16:creationId xmlns:a16="http://schemas.microsoft.com/office/drawing/2014/main" id="{5825B052-83D2-2F13-5A03-1EFFC43A517D}"/>
              </a:ext>
            </a:extLst>
          </p:cNvPr>
          <p:cNvPicPr>
            <a:picLocks noChangeAspect="1"/>
          </p:cNvPicPr>
          <p:nvPr/>
        </p:nvPicPr>
        <p:blipFill>
          <a:blip r:embed="rId6"/>
          <a:stretch>
            <a:fillRect/>
          </a:stretch>
        </p:blipFill>
        <p:spPr>
          <a:xfrm>
            <a:off x="4493491" y="4976461"/>
            <a:ext cx="2410516" cy="705517"/>
          </a:xfrm>
          <a:prstGeom prst="rect">
            <a:avLst/>
          </a:prstGeom>
        </p:spPr>
      </p:pic>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E7840E5B-2863-01ED-6770-E8689011D963}"/>
                  </a:ext>
                </a:extLst>
              </p:cNvPr>
              <p:cNvSpPr txBox="1"/>
              <p:nvPr/>
            </p:nvSpPr>
            <p:spPr>
              <a:xfrm>
                <a:off x="316919" y="5699958"/>
                <a:ext cx="11220892" cy="646331"/>
              </a:xfrm>
              <a:prstGeom prst="rect">
                <a:avLst/>
              </a:prstGeom>
              <a:noFill/>
            </p:spPr>
            <p:txBody>
              <a:bodyPr wrap="none" rtlCol="0">
                <a:spAutoFit/>
              </a:bodyPr>
              <a:lstStyle/>
              <a:p>
                <a:r>
                  <a:rPr lang="en-US" dirty="0"/>
                  <a:t>Where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𝑙</m:t>
                        </m:r>
                      </m:sub>
                    </m:sSub>
                    <m:r>
                      <a:rPr lang="en-US" b="0" i="1" smtClean="0">
                        <a:latin typeface="Cambria Math" panose="02040503050406030204" pitchFamily="18" charset="0"/>
                      </a:rPr>
                      <m:t>=1</m:t>
                    </m:r>
                  </m:oMath>
                </a14:m>
                <a:r>
                  <a:rPr lang="en-US" dirty="0"/>
                  <a:t> 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b="0" i="1" smtClean="0">
                            <a:latin typeface="Cambria Math" panose="02040503050406030204" pitchFamily="18" charset="0"/>
                          </a:rPr>
                          <m:t>𝑆</m:t>
                        </m:r>
                      </m:sub>
                    </m:sSub>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2.0023193</m:t>
                    </m:r>
                  </m:oMath>
                </a14:m>
                <a:r>
                  <a:rPr lang="en-US" dirty="0"/>
                  <a:t> (the latter is called the anomalous gyromagnetic ratio; the deviation of the value </a:t>
                </a:r>
              </a:p>
              <a:p>
                <a:r>
                  <a:rPr lang="en-US" dirty="0"/>
                  <a:t>from 2 is due to the effects of quantum electrodynamics). </a:t>
                </a:r>
              </a:p>
            </p:txBody>
          </p:sp>
        </mc:Choice>
        <mc:Fallback xmlns="">
          <p:sp>
            <p:nvSpPr>
              <p:cNvPr id="16" name="TextBox 15">
                <a:extLst>
                  <a:ext uri="{FF2B5EF4-FFF2-40B4-BE49-F238E27FC236}">
                    <a16:creationId xmlns:a16="http://schemas.microsoft.com/office/drawing/2014/main" id="{E7840E5B-2863-01ED-6770-E8689011D963}"/>
                  </a:ext>
                </a:extLst>
              </p:cNvPr>
              <p:cNvSpPr txBox="1">
                <a:spLocks noRot="1" noChangeAspect="1" noMove="1" noResize="1" noEditPoints="1" noAdjustHandles="1" noChangeArrowheads="1" noChangeShapeType="1" noTextEdit="1"/>
              </p:cNvSpPr>
              <p:nvPr/>
            </p:nvSpPr>
            <p:spPr>
              <a:xfrm>
                <a:off x="316919" y="5699958"/>
                <a:ext cx="11220892" cy="646331"/>
              </a:xfrm>
              <a:prstGeom prst="rect">
                <a:avLst/>
              </a:prstGeom>
              <a:blipFill>
                <a:blip r:embed="rId7"/>
                <a:stretch>
                  <a:fillRect l="-339" t="-3846" b="-13462"/>
                </a:stretch>
              </a:blipFill>
            </p:spPr>
            <p:txBody>
              <a:bodyPr/>
              <a:lstStyle/>
              <a:p>
                <a:r>
                  <a:rPr lang="en-US">
                    <a:noFill/>
                  </a:rPr>
                  <a:t> </a:t>
                </a:r>
              </a:p>
            </p:txBody>
          </p:sp>
        </mc:Fallback>
      </mc:AlternateContent>
    </p:spTree>
    <p:extLst>
      <p:ext uri="{BB962C8B-B14F-4D97-AF65-F5344CB8AC3E}">
        <p14:creationId xmlns:p14="http://schemas.microsoft.com/office/powerpoint/2010/main" val="5603943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E0757DF-C662-5CE1-3684-E1E73A98198E}"/>
              </a:ext>
            </a:extLst>
          </p:cNvPr>
          <p:cNvSpPr txBox="1"/>
          <p:nvPr/>
        </p:nvSpPr>
        <p:spPr>
          <a:xfrm>
            <a:off x="277091" y="1048572"/>
            <a:ext cx="11547764" cy="923330"/>
          </a:xfrm>
          <a:prstGeom prst="rect">
            <a:avLst/>
          </a:prstGeom>
          <a:noFill/>
        </p:spPr>
        <p:txBody>
          <a:bodyPr wrap="square">
            <a:spAutoFit/>
          </a:bodyPr>
          <a:lstStyle/>
          <a:p>
            <a:r>
              <a:rPr lang="en-US" dirty="0"/>
              <a:t>In the intermediate zone, where the two fields are comparable, we need the full machinery of degenerate perturbation theory, and it is necessary to diagonalize the relevant portion of the Hamiltonian “by hand.” In the following sections we shall explore each of these regimes briefly, for the case of hydrogen. </a:t>
            </a:r>
          </a:p>
        </p:txBody>
      </p:sp>
      <p:sp>
        <p:nvSpPr>
          <p:cNvPr id="5" name="Title 1">
            <a:extLst>
              <a:ext uri="{FF2B5EF4-FFF2-40B4-BE49-F238E27FC236}">
                <a16:creationId xmlns:a16="http://schemas.microsoft.com/office/drawing/2014/main" id="{4F4071E1-2BD9-2D3F-FE1D-390F95B72A0D}"/>
              </a:ext>
            </a:extLst>
          </p:cNvPr>
          <p:cNvSpPr txBox="1">
            <a:spLocks/>
          </p:cNvSpPr>
          <p:nvPr/>
        </p:nvSpPr>
        <p:spPr>
          <a:xfrm>
            <a:off x="277091"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a:t>The Zeeman Effect </a:t>
            </a:r>
            <a:endParaRPr lang="en-US" b="1" dirty="0"/>
          </a:p>
        </p:txBody>
      </p:sp>
      <p:sp>
        <p:nvSpPr>
          <p:cNvPr id="3" name="TextBox 2">
            <a:extLst>
              <a:ext uri="{FF2B5EF4-FFF2-40B4-BE49-F238E27FC236}">
                <a16:creationId xmlns:a16="http://schemas.microsoft.com/office/drawing/2014/main" id="{2D225AB6-996C-D5E0-5899-CC9E30885AE2}"/>
              </a:ext>
            </a:extLst>
          </p:cNvPr>
          <p:cNvSpPr txBox="1"/>
          <p:nvPr/>
        </p:nvSpPr>
        <p:spPr>
          <a:xfrm>
            <a:off x="277091" y="2189469"/>
            <a:ext cx="6099462" cy="369332"/>
          </a:xfrm>
          <a:prstGeom prst="rect">
            <a:avLst/>
          </a:prstGeom>
          <a:noFill/>
        </p:spPr>
        <p:txBody>
          <a:bodyPr wrap="square">
            <a:spAutoFit/>
          </a:bodyPr>
          <a:lstStyle/>
          <a:p>
            <a:r>
              <a:rPr lang="en-US" sz="1800" b="1" dirty="0">
                <a:effectLst/>
                <a:highlight>
                  <a:srgbClr val="FFFF00"/>
                </a:highlight>
                <a:latin typeface="ACaslonPro"/>
              </a:rPr>
              <a:t>Weak-Field Zeeman Effect </a:t>
            </a:r>
            <a:endParaRPr lang="en-US" dirty="0">
              <a:highlight>
                <a:srgbClr val="FFFF00"/>
              </a:highlight>
            </a:endParaRPr>
          </a:p>
        </p:txBody>
      </p:sp>
      <p:pic>
        <p:nvPicPr>
          <p:cNvPr id="7" name="Picture 6" descr="A black text with a number&#10;&#10;Description automatically generated">
            <a:extLst>
              <a:ext uri="{FF2B5EF4-FFF2-40B4-BE49-F238E27FC236}">
                <a16:creationId xmlns:a16="http://schemas.microsoft.com/office/drawing/2014/main" id="{21DCE987-788D-2AE0-FE95-AE2421A6F6C0}"/>
              </a:ext>
            </a:extLst>
          </p:cNvPr>
          <p:cNvPicPr>
            <a:picLocks noChangeAspect="1"/>
          </p:cNvPicPr>
          <p:nvPr/>
        </p:nvPicPr>
        <p:blipFill>
          <a:blip r:embed="rId2"/>
          <a:stretch>
            <a:fillRect/>
          </a:stretch>
        </p:blipFill>
        <p:spPr>
          <a:xfrm>
            <a:off x="277091" y="3190839"/>
            <a:ext cx="2060864" cy="722921"/>
          </a:xfrm>
          <a:prstGeom prst="rect">
            <a:avLst/>
          </a:prstGeom>
        </p:spPr>
      </p:pic>
      <p:sp>
        <p:nvSpPr>
          <p:cNvPr id="8" name="TextBox 7">
            <a:extLst>
              <a:ext uri="{FF2B5EF4-FFF2-40B4-BE49-F238E27FC236}">
                <a16:creationId xmlns:a16="http://schemas.microsoft.com/office/drawing/2014/main" id="{3E2708D9-87C3-1917-04ED-1FC42E6934C8}"/>
              </a:ext>
            </a:extLst>
          </p:cNvPr>
          <p:cNvSpPr txBox="1"/>
          <p:nvPr/>
        </p:nvSpPr>
        <p:spPr>
          <a:xfrm>
            <a:off x="277091" y="2757581"/>
            <a:ext cx="7277057" cy="369332"/>
          </a:xfrm>
          <a:prstGeom prst="rect">
            <a:avLst/>
          </a:prstGeom>
          <a:noFill/>
        </p:spPr>
        <p:txBody>
          <a:bodyPr wrap="none" rtlCol="0">
            <a:spAutoFit/>
          </a:bodyPr>
          <a:lstStyle/>
          <a:p>
            <a:r>
              <a:rPr lang="en-US" dirty="0"/>
              <a:t>Let’s quantify what weak means in the case of the hydrogen atom assuming</a:t>
            </a:r>
          </a:p>
        </p:txBody>
      </p:sp>
      <p:pic>
        <p:nvPicPr>
          <p:cNvPr id="10" name="Picture 9" descr="A black letter on a white background&#10;&#10;Description automatically generated">
            <a:extLst>
              <a:ext uri="{FF2B5EF4-FFF2-40B4-BE49-F238E27FC236}">
                <a16:creationId xmlns:a16="http://schemas.microsoft.com/office/drawing/2014/main" id="{A842BBFB-BED3-1AFB-91C1-DA1452A2F940}"/>
              </a:ext>
            </a:extLst>
          </p:cNvPr>
          <p:cNvPicPr>
            <a:picLocks noChangeAspect="1"/>
          </p:cNvPicPr>
          <p:nvPr/>
        </p:nvPicPr>
        <p:blipFill>
          <a:blip r:embed="rId3"/>
          <a:stretch>
            <a:fillRect/>
          </a:stretch>
        </p:blipFill>
        <p:spPr>
          <a:xfrm>
            <a:off x="7554148" y="2733639"/>
            <a:ext cx="1663700" cy="457200"/>
          </a:xfrm>
          <a:prstGeom prst="rect">
            <a:avLst/>
          </a:prstGeom>
        </p:spPr>
      </p:pic>
      <p:pic>
        <p:nvPicPr>
          <p:cNvPr id="12" name="Picture 11" descr="A number and a line&#10;&#10;Description automatically generated with medium confidence">
            <a:extLst>
              <a:ext uri="{FF2B5EF4-FFF2-40B4-BE49-F238E27FC236}">
                <a16:creationId xmlns:a16="http://schemas.microsoft.com/office/drawing/2014/main" id="{D1BBF15D-AC55-2E86-3CFD-FC5A5CB925F8}"/>
              </a:ext>
            </a:extLst>
          </p:cNvPr>
          <p:cNvPicPr>
            <a:picLocks noChangeAspect="1"/>
          </p:cNvPicPr>
          <p:nvPr/>
        </p:nvPicPr>
        <p:blipFill>
          <a:blip r:embed="rId4"/>
          <a:stretch>
            <a:fillRect/>
          </a:stretch>
        </p:blipFill>
        <p:spPr>
          <a:xfrm>
            <a:off x="232064" y="3912592"/>
            <a:ext cx="2075315" cy="825663"/>
          </a:xfrm>
          <a:prstGeom prst="rect">
            <a:avLst/>
          </a:prstGeom>
        </p:spPr>
      </p:pic>
      <p:pic>
        <p:nvPicPr>
          <p:cNvPr id="14" name="Picture 13">
            <a:extLst>
              <a:ext uri="{FF2B5EF4-FFF2-40B4-BE49-F238E27FC236}">
                <a16:creationId xmlns:a16="http://schemas.microsoft.com/office/drawing/2014/main" id="{7A5F4962-8DAD-604D-E154-6F2516EC4ED6}"/>
              </a:ext>
            </a:extLst>
          </p:cNvPr>
          <p:cNvPicPr>
            <a:picLocks noChangeAspect="1"/>
          </p:cNvPicPr>
          <p:nvPr/>
        </p:nvPicPr>
        <p:blipFill>
          <a:blip r:embed="rId5"/>
          <a:stretch>
            <a:fillRect/>
          </a:stretch>
        </p:blipFill>
        <p:spPr>
          <a:xfrm>
            <a:off x="2307378" y="4076980"/>
            <a:ext cx="9224885" cy="722921"/>
          </a:xfrm>
          <a:prstGeom prst="rect">
            <a:avLst/>
          </a:prstGeom>
        </p:spPr>
      </p:pic>
      <p:sp>
        <p:nvSpPr>
          <p:cNvPr id="16" name="TextBox 15">
            <a:extLst>
              <a:ext uri="{FF2B5EF4-FFF2-40B4-BE49-F238E27FC236}">
                <a16:creationId xmlns:a16="http://schemas.microsoft.com/office/drawing/2014/main" id="{D8FD0E25-34CA-3F8E-3CB6-FDC27189321B}"/>
              </a:ext>
            </a:extLst>
          </p:cNvPr>
          <p:cNvSpPr txBox="1"/>
          <p:nvPr/>
        </p:nvSpPr>
        <p:spPr>
          <a:xfrm>
            <a:off x="277090" y="5059743"/>
            <a:ext cx="11360727" cy="646331"/>
          </a:xfrm>
          <a:prstGeom prst="rect">
            <a:avLst/>
          </a:prstGeom>
          <a:noFill/>
        </p:spPr>
        <p:txBody>
          <a:bodyPr wrap="square">
            <a:spAutoFit/>
          </a:bodyPr>
          <a:lstStyle/>
          <a:p>
            <a:r>
              <a:rPr lang="en-US" sz="1800" dirty="0">
                <a:effectLst/>
                <a:latin typeface="CMR10"/>
              </a:rPr>
              <a:t>So, a “strong” Zeeman field is </a:t>
            </a:r>
            <a:r>
              <a:rPr lang="en-US" sz="1800" dirty="0" err="1">
                <a:effectLst/>
                <a:latin typeface="CMMI10"/>
              </a:rPr>
              <a:t>B</a:t>
            </a:r>
            <a:r>
              <a:rPr lang="en-US" sz="800" dirty="0" err="1">
                <a:effectLst/>
                <a:latin typeface="CMR7"/>
              </a:rPr>
              <a:t>ext</a:t>
            </a:r>
            <a:r>
              <a:rPr lang="en-US" sz="800" dirty="0">
                <a:effectLst/>
                <a:latin typeface="CMR7"/>
              </a:rPr>
              <a:t> </a:t>
            </a:r>
            <a:r>
              <a:rPr lang="en-US" sz="1800" dirty="0">
                <a:effectLst/>
                <a:latin typeface="CMSY10"/>
              </a:rPr>
              <a:t>≫ </a:t>
            </a:r>
            <a:r>
              <a:rPr lang="en-US" sz="1800" dirty="0">
                <a:effectLst/>
                <a:latin typeface="CMR10"/>
              </a:rPr>
              <a:t>10 T, and a “weak” one is </a:t>
            </a:r>
            <a:r>
              <a:rPr lang="en-US" sz="1800" dirty="0" err="1">
                <a:effectLst/>
                <a:latin typeface="CMMI10"/>
              </a:rPr>
              <a:t>B</a:t>
            </a:r>
            <a:r>
              <a:rPr lang="en-US" sz="800" dirty="0" err="1">
                <a:effectLst/>
                <a:latin typeface="CMR7"/>
              </a:rPr>
              <a:t>ext</a:t>
            </a:r>
            <a:r>
              <a:rPr lang="en-US" sz="800" dirty="0">
                <a:effectLst/>
                <a:latin typeface="CMR7"/>
              </a:rPr>
              <a:t> </a:t>
            </a:r>
            <a:r>
              <a:rPr lang="en-US" sz="1800" dirty="0">
                <a:effectLst/>
                <a:latin typeface="CMSY10"/>
              </a:rPr>
              <a:t>≪</a:t>
            </a:r>
            <a:r>
              <a:rPr lang="en-US" sz="1800" dirty="0">
                <a:effectLst/>
                <a:latin typeface="CMR10"/>
              </a:rPr>
              <a:t>10 T. Incidentally, the Earth’s field (10^-4 T) is definitely </a:t>
            </a:r>
            <a:r>
              <a:rPr lang="en-US" sz="1800" dirty="0">
                <a:effectLst/>
                <a:latin typeface="CMTI10"/>
              </a:rPr>
              <a:t>weak</a:t>
            </a:r>
            <a:r>
              <a:rPr lang="en-US" sz="1800" dirty="0">
                <a:effectLst/>
                <a:latin typeface="CMR10"/>
              </a:rPr>
              <a:t>. </a:t>
            </a:r>
            <a:endParaRPr lang="en-US" dirty="0"/>
          </a:p>
        </p:txBody>
      </p:sp>
    </p:spTree>
    <p:extLst>
      <p:ext uri="{BB962C8B-B14F-4D97-AF65-F5344CB8AC3E}">
        <p14:creationId xmlns:p14="http://schemas.microsoft.com/office/powerpoint/2010/main" val="41700167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BC5BBF-DEB8-9FE6-854F-3F900A6E7BF5}"/>
              </a:ext>
            </a:extLst>
          </p:cNvPr>
          <p:cNvSpPr>
            <a:spLocks noGrp="1"/>
          </p:cNvSpPr>
          <p:nvPr>
            <p:ph type="title"/>
          </p:nvPr>
        </p:nvSpPr>
        <p:spPr>
          <a:xfrm>
            <a:off x="308264" y="0"/>
            <a:ext cx="10515600" cy="1325563"/>
          </a:xfrm>
        </p:spPr>
        <p:txBody>
          <a:bodyPr/>
          <a:lstStyle/>
          <a:p>
            <a:r>
              <a:rPr lang="en-US" b="1" dirty="0"/>
              <a:t>Weak-Field Zeeman Effect </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DF379B4E-CB62-A764-55A6-74713C5CE38D}"/>
                  </a:ext>
                </a:extLst>
              </p:cNvPr>
              <p:cNvSpPr txBox="1"/>
              <p:nvPr/>
            </p:nvSpPr>
            <p:spPr>
              <a:xfrm>
                <a:off x="308263" y="1002399"/>
                <a:ext cx="11662064" cy="1231171"/>
              </a:xfrm>
              <a:prstGeom prst="rect">
                <a:avLst/>
              </a:prstGeom>
              <a:noFill/>
            </p:spPr>
            <p:txBody>
              <a:bodyPr wrap="square">
                <a:spAutoFit/>
              </a:bodyPr>
              <a:lstStyle/>
              <a:p>
                <a14:m>
                  <m:oMath xmlns:m="http://schemas.openxmlformats.org/officeDocument/2006/math">
                    <m:sSub>
                      <m:sSubPr>
                        <m:ctrlPr>
                          <a:rPr lang="en-US" sz="1800" i="1" smtClean="0">
                            <a:effectLst/>
                            <a:latin typeface="Cambria Math" panose="02040503050406030204" pitchFamily="18" charset="0"/>
                          </a:rPr>
                        </m:ctrlPr>
                      </m:sSubPr>
                      <m:e>
                        <m:r>
                          <a:rPr lang="en-US" sz="1800" b="1" i="1" smtClean="0">
                            <a:effectLst/>
                            <a:latin typeface="Cambria Math" panose="02040503050406030204" pitchFamily="18" charset="0"/>
                          </a:rPr>
                          <m:t>𝑩</m:t>
                        </m:r>
                      </m:e>
                      <m:sub>
                        <m:r>
                          <a:rPr lang="en-US" sz="1800" b="0" i="1" smtClean="0">
                            <a:effectLst/>
                            <a:latin typeface="Cambria Math" panose="02040503050406030204" pitchFamily="18" charset="0"/>
                          </a:rPr>
                          <m:t>𝑒𝑥𝑡</m:t>
                        </m:r>
                      </m:sub>
                    </m:sSub>
                    <m:r>
                      <a:rPr lang="en-US" sz="1800" b="0" i="1" smtClean="0">
                        <a:effectLst/>
                        <a:latin typeface="Cambria Math" panose="02040503050406030204" pitchFamily="18" charset="0"/>
                        <a:ea typeface="Cambria Math" panose="02040503050406030204" pitchFamily="18" charset="0"/>
                      </a:rPr>
                      <m:t>≪</m:t>
                    </m:r>
                  </m:oMath>
                </a14:m>
                <a:r>
                  <a:rPr lang="en-US" dirty="0"/>
                  <a:t> </a:t>
                </a:r>
                <a14:m>
                  <m:oMath xmlns:m="http://schemas.openxmlformats.org/officeDocument/2006/math">
                    <m:sSub>
                      <m:sSubPr>
                        <m:ctrlPr>
                          <a:rPr lang="en-US" i="1">
                            <a:latin typeface="Cambria Math" panose="02040503050406030204" pitchFamily="18" charset="0"/>
                          </a:rPr>
                        </m:ctrlPr>
                      </m:sSubPr>
                      <m:e>
                        <m:r>
                          <a:rPr lang="en-US" b="1" i="1">
                            <a:latin typeface="Cambria Math" panose="02040503050406030204" pitchFamily="18" charset="0"/>
                          </a:rPr>
                          <m:t>𝑩</m:t>
                        </m:r>
                      </m:e>
                      <m:sub>
                        <m:r>
                          <a:rPr lang="en-US" b="0" i="1" smtClean="0">
                            <a:latin typeface="Cambria Math" panose="02040503050406030204" pitchFamily="18" charset="0"/>
                          </a:rPr>
                          <m:t>𝑖𝑛𝑡</m:t>
                        </m:r>
                      </m:sub>
                    </m:sSub>
                  </m:oMath>
                </a14:m>
                <a:r>
                  <a:rPr lang="en-US" dirty="0"/>
                  <a:t> then fine structure dominates,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𝐻</m:t>
                        </m:r>
                      </m:e>
                      <m:sub>
                        <m:r>
                          <a:rPr lang="en-US" b="0" i="1" smtClean="0">
                            <a:latin typeface="Cambria Math" panose="02040503050406030204" pitchFamily="18" charset="0"/>
                          </a:rPr>
                          <m:t>𝐵𝑜h𝑟</m:t>
                        </m:r>
                      </m:sub>
                    </m:sSub>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𝐻</m:t>
                        </m:r>
                      </m:e>
                      <m:sub>
                        <m:r>
                          <a:rPr lang="en-US" b="0" i="1" smtClean="0">
                            <a:latin typeface="Cambria Math" panose="02040503050406030204" pitchFamily="18" charset="0"/>
                          </a:rPr>
                          <m:t>𝑓𝑠</m:t>
                        </m:r>
                      </m:sub>
                      <m:sup>
                        <m:r>
                          <a:rPr lang="en-US" b="0" i="1" smtClean="0">
                            <a:latin typeface="Cambria Math" panose="02040503050406030204" pitchFamily="18" charset="0"/>
                          </a:rPr>
                          <m:t>′</m:t>
                        </m:r>
                      </m:sup>
                    </m:sSubSup>
                  </m:oMath>
                </a14:m>
                <a:r>
                  <a:rPr lang="en-US" dirty="0"/>
                  <a:t> is the unperturbed Hamiltonian and </a:t>
                </a:r>
                <a14:m>
                  <m:oMath xmlns:m="http://schemas.openxmlformats.org/officeDocument/2006/math">
                    <m:sSubSup>
                      <m:sSubSupPr>
                        <m:ctrlPr>
                          <a:rPr lang="en-US" i="1" smtClean="0">
                            <a:latin typeface="Cambria Math" panose="02040503050406030204" pitchFamily="18" charset="0"/>
                          </a:rPr>
                        </m:ctrlPr>
                      </m:sSubSupPr>
                      <m:e>
                        <m:r>
                          <a:rPr lang="en-US" b="0" i="1" smtClean="0">
                            <a:latin typeface="Cambria Math" panose="02040503050406030204" pitchFamily="18" charset="0"/>
                          </a:rPr>
                          <m:t>𝐻</m:t>
                        </m:r>
                      </m:e>
                      <m:sub>
                        <m:r>
                          <a:rPr lang="en-US" b="0" i="1" smtClean="0">
                            <a:latin typeface="Cambria Math" panose="02040503050406030204" pitchFamily="18" charset="0"/>
                          </a:rPr>
                          <m:t>𝑧</m:t>
                        </m:r>
                      </m:sub>
                      <m:sup>
                        <m:r>
                          <a:rPr lang="en-US" b="0" i="1" smtClean="0">
                            <a:latin typeface="Cambria Math" panose="02040503050406030204" pitchFamily="18" charset="0"/>
                          </a:rPr>
                          <m:t>′</m:t>
                        </m:r>
                      </m:sup>
                    </m:sSubSup>
                  </m:oMath>
                </a14:m>
                <a:r>
                  <a:rPr lang="en-US" dirty="0"/>
                  <a:t> can be treated as a small perturbation. </a:t>
                </a:r>
              </a:p>
              <a:p>
                <a:endParaRPr lang="en-US" dirty="0"/>
              </a:p>
              <a:p>
                <a:r>
                  <a:rPr lang="en-US" dirty="0">
                    <a:latin typeface="ACaslonPro"/>
                  </a:rPr>
                  <a:t>The</a:t>
                </a:r>
                <a:r>
                  <a:rPr lang="en-US" sz="1800" dirty="0">
                    <a:effectLst/>
                    <a:latin typeface="ACaslonPro"/>
                  </a:rPr>
                  <a:t> unperturbed eigenstates are then those appropriate to fine structure: </a:t>
                </a:r>
                <a:endParaRPr lang="en-US" dirty="0"/>
              </a:p>
            </p:txBody>
          </p:sp>
        </mc:Choice>
        <mc:Fallback xmlns="">
          <p:sp>
            <p:nvSpPr>
              <p:cNvPr id="4" name="TextBox 3">
                <a:extLst>
                  <a:ext uri="{FF2B5EF4-FFF2-40B4-BE49-F238E27FC236}">
                    <a16:creationId xmlns:a16="http://schemas.microsoft.com/office/drawing/2014/main" id="{DF379B4E-CB62-A764-55A6-74713C5CE38D}"/>
                  </a:ext>
                </a:extLst>
              </p:cNvPr>
              <p:cNvSpPr txBox="1">
                <a:spLocks noRot="1" noChangeAspect="1" noMove="1" noResize="1" noEditPoints="1" noAdjustHandles="1" noChangeArrowheads="1" noChangeShapeType="1" noTextEdit="1"/>
              </p:cNvSpPr>
              <p:nvPr/>
            </p:nvSpPr>
            <p:spPr>
              <a:xfrm>
                <a:off x="308263" y="1002399"/>
                <a:ext cx="11662064" cy="1231171"/>
              </a:xfrm>
              <a:prstGeom prst="rect">
                <a:avLst/>
              </a:prstGeom>
              <a:blipFill>
                <a:blip r:embed="rId2"/>
                <a:stretch>
                  <a:fillRect l="-435" t="-2041" b="-7143"/>
                </a:stretch>
              </a:blipFill>
            </p:spPr>
            <p:txBody>
              <a:bodyPr/>
              <a:lstStyle/>
              <a:p>
                <a:r>
                  <a:rPr lang="en-US">
                    <a:noFill/>
                  </a:rPr>
                  <a:t> </a:t>
                </a:r>
              </a:p>
            </p:txBody>
          </p:sp>
        </mc:Fallback>
      </mc:AlternateContent>
      <p:pic>
        <p:nvPicPr>
          <p:cNvPr id="9" name="Picture 8" descr="A black text on a white background&#10;&#10;Description automatically generated">
            <a:extLst>
              <a:ext uri="{FF2B5EF4-FFF2-40B4-BE49-F238E27FC236}">
                <a16:creationId xmlns:a16="http://schemas.microsoft.com/office/drawing/2014/main" id="{B6563210-BBF4-BFEE-7D22-78FF7C6C7A0F}"/>
              </a:ext>
            </a:extLst>
          </p:cNvPr>
          <p:cNvPicPr>
            <a:picLocks noChangeAspect="1"/>
          </p:cNvPicPr>
          <p:nvPr/>
        </p:nvPicPr>
        <p:blipFill>
          <a:blip r:embed="rId3"/>
          <a:stretch>
            <a:fillRect/>
          </a:stretch>
        </p:blipFill>
        <p:spPr>
          <a:xfrm>
            <a:off x="7298458" y="1820067"/>
            <a:ext cx="1097396" cy="486475"/>
          </a:xfrm>
          <a:prstGeom prst="rect">
            <a:avLst/>
          </a:prstGeom>
        </p:spPr>
      </p:pic>
      <p:pic>
        <p:nvPicPr>
          <p:cNvPr id="11" name="Picture 10" descr="A math equations on a white background&#10;&#10;Description automatically generated">
            <a:extLst>
              <a:ext uri="{FF2B5EF4-FFF2-40B4-BE49-F238E27FC236}">
                <a16:creationId xmlns:a16="http://schemas.microsoft.com/office/drawing/2014/main" id="{570CBA13-7385-30FF-C4AF-E8CF78C73940}"/>
              </a:ext>
            </a:extLst>
          </p:cNvPr>
          <p:cNvPicPr>
            <a:picLocks noChangeAspect="1"/>
          </p:cNvPicPr>
          <p:nvPr/>
        </p:nvPicPr>
        <p:blipFill>
          <a:blip r:embed="rId4"/>
          <a:stretch>
            <a:fillRect/>
          </a:stretch>
        </p:blipFill>
        <p:spPr>
          <a:xfrm>
            <a:off x="308263" y="2421079"/>
            <a:ext cx="4280477" cy="890000"/>
          </a:xfrm>
          <a:prstGeom prst="rect">
            <a:avLst/>
          </a:prstGeom>
        </p:spPr>
      </p:pic>
      <p:sp>
        <p:nvSpPr>
          <p:cNvPr id="12" name="TextBox 11">
            <a:extLst>
              <a:ext uri="{FF2B5EF4-FFF2-40B4-BE49-F238E27FC236}">
                <a16:creationId xmlns:a16="http://schemas.microsoft.com/office/drawing/2014/main" id="{EA2CC518-228A-22BD-BC0C-854826A8DD5C}"/>
              </a:ext>
            </a:extLst>
          </p:cNvPr>
          <p:cNvSpPr txBox="1"/>
          <p:nvPr/>
        </p:nvSpPr>
        <p:spPr>
          <a:xfrm>
            <a:off x="4649816" y="2659220"/>
            <a:ext cx="2978957" cy="369332"/>
          </a:xfrm>
          <a:prstGeom prst="rect">
            <a:avLst/>
          </a:prstGeom>
          <a:noFill/>
        </p:spPr>
        <p:txBody>
          <a:bodyPr wrap="none" rtlCol="0">
            <a:spAutoFit/>
          </a:bodyPr>
          <a:lstStyle/>
          <a:p>
            <a:r>
              <a:rPr lang="en-US" dirty="0"/>
              <a:t>are the unperturbed energies</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9A18F545-25B2-0A3D-7069-6EFEA6C5DEAF}"/>
                  </a:ext>
                </a:extLst>
              </p:cNvPr>
              <p:cNvSpPr txBox="1"/>
              <p:nvPr/>
            </p:nvSpPr>
            <p:spPr>
              <a:xfrm>
                <a:off x="308263" y="3603673"/>
                <a:ext cx="11547764" cy="2330638"/>
              </a:xfrm>
              <a:prstGeom prst="rect">
                <a:avLst/>
              </a:prstGeom>
              <a:noFill/>
            </p:spPr>
            <p:txBody>
              <a:bodyPr wrap="square">
                <a:spAutoFit/>
              </a:bodyPr>
              <a:lstStyle/>
              <a:p>
                <a:r>
                  <a:rPr lang="en-US" sz="1800" dirty="0">
                    <a:effectLst/>
                    <a:latin typeface="ACaslonPro"/>
                  </a:rPr>
                  <a:t>Even though fine structure has lifted some of the degeneracy in the Bohr model, these states are still degenerate, since the energy does not depend on </a:t>
                </a:r>
                <a14:m>
                  <m:oMath xmlns:m="http://schemas.openxmlformats.org/officeDocument/2006/math">
                    <m:r>
                      <a:rPr lang="en-US" sz="1800" i="1" dirty="0" smtClean="0">
                        <a:effectLst/>
                        <a:latin typeface="Cambria Math" panose="02040503050406030204" pitchFamily="18" charset="0"/>
                      </a:rPr>
                      <m:t>𝑙</m:t>
                    </m:r>
                  </m:oMath>
                </a14:m>
                <a:r>
                  <a:rPr lang="en-US" sz="1800" dirty="0">
                    <a:effectLst/>
                    <a:latin typeface="ACaslonPro"/>
                  </a:rPr>
                  <a:t> and </a:t>
                </a:r>
                <a14:m>
                  <m:oMath xmlns:m="http://schemas.openxmlformats.org/officeDocument/2006/math">
                    <m:sSub>
                      <m:sSubPr>
                        <m:ctrlPr>
                          <a:rPr lang="en-US" sz="1800" i="1" smtClean="0">
                            <a:effectLst/>
                            <a:latin typeface="Cambria Math" panose="02040503050406030204" pitchFamily="18" charset="0"/>
                          </a:rPr>
                        </m:ctrlPr>
                      </m:sSubPr>
                      <m:e>
                        <m:r>
                          <a:rPr lang="en-US" sz="1800" b="0" i="1" smtClean="0">
                            <a:effectLst/>
                            <a:latin typeface="Cambria Math" panose="02040503050406030204" pitchFamily="18" charset="0"/>
                          </a:rPr>
                          <m:t>𝑚</m:t>
                        </m:r>
                      </m:e>
                      <m:sub>
                        <m:r>
                          <a:rPr lang="en-US" sz="1800" b="0" i="1" smtClean="0">
                            <a:effectLst/>
                            <a:latin typeface="Cambria Math" panose="02040503050406030204" pitchFamily="18" charset="0"/>
                          </a:rPr>
                          <m:t>𝑗</m:t>
                        </m:r>
                      </m:sub>
                    </m:sSub>
                  </m:oMath>
                </a14:m>
                <a:r>
                  <a:rPr lang="en-US" dirty="0"/>
                  <a:t>. </a:t>
                </a:r>
              </a:p>
              <a:p>
                <a:endParaRPr lang="en-US" dirty="0"/>
              </a:p>
              <a:p>
                <a14:m>
                  <m:oMath xmlns:m="http://schemas.openxmlformats.org/officeDocument/2006/math">
                    <m:d>
                      <m:dPr>
                        <m:begChr m:val="["/>
                        <m:endChr m:val="]"/>
                        <m:ctrlPr>
                          <a:rPr lang="en-US" i="1" smtClean="0">
                            <a:latin typeface="Cambria Math" panose="02040503050406030204" pitchFamily="18" charset="0"/>
                          </a:rPr>
                        </m:ctrlPr>
                      </m:dPr>
                      <m:e>
                        <m:sSubSup>
                          <m:sSubSupPr>
                            <m:ctrlPr>
                              <a:rPr lang="en-US" i="1" smtClean="0">
                                <a:latin typeface="Cambria Math" panose="02040503050406030204" pitchFamily="18" charset="0"/>
                              </a:rPr>
                            </m:ctrlPr>
                          </m:sSubSupPr>
                          <m:e>
                            <m:r>
                              <a:rPr lang="en-US" b="0" i="1" smtClean="0">
                                <a:latin typeface="Cambria Math" panose="02040503050406030204" pitchFamily="18" charset="0"/>
                              </a:rPr>
                              <m:t>𝐻</m:t>
                            </m:r>
                          </m:e>
                          <m:sub>
                            <m:r>
                              <a:rPr lang="en-US" b="0" i="1" smtClean="0">
                                <a:latin typeface="Cambria Math" panose="02040503050406030204" pitchFamily="18" charset="0"/>
                              </a:rPr>
                              <m:t>𝑧</m:t>
                            </m:r>
                          </m:sub>
                          <m:sup>
                            <m:r>
                              <a:rPr lang="en-US" b="0" i="1" smtClean="0">
                                <a:latin typeface="Cambria Math" panose="02040503050406030204" pitchFamily="18" charset="0"/>
                              </a:rPr>
                              <m:t>′</m:t>
                            </m:r>
                          </m:sup>
                        </m:sSubSup>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𝐽</m:t>
                            </m:r>
                          </m:e>
                          <m:sub>
                            <m:r>
                              <a:rPr lang="en-US" b="0" i="1" smtClean="0">
                                <a:latin typeface="Cambria Math" panose="02040503050406030204" pitchFamily="18" charset="0"/>
                              </a:rPr>
                              <m:t>𝑧</m:t>
                            </m:r>
                          </m:sub>
                        </m:sSub>
                      </m:e>
                    </m:d>
                    <m:r>
                      <a:rPr lang="en-US" b="0" i="1" smtClean="0">
                        <a:latin typeface="Cambria Math" panose="02040503050406030204" pitchFamily="18" charset="0"/>
                      </a:rPr>
                      <m:t>=0</m:t>
                    </m:r>
                  </m:oMath>
                </a14:m>
                <a:r>
                  <a:rPr lang="en-US" dirty="0"/>
                  <a:t> (so long as </a:t>
                </a:r>
                <a14:m>
                  <m:oMath xmlns:m="http://schemas.openxmlformats.org/officeDocument/2006/math">
                    <m:sSub>
                      <m:sSubPr>
                        <m:ctrlPr>
                          <a:rPr lang="en-US" i="1">
                            <a:latin typeface="Cambria Math" panose="02040503050406030204" pitchFamily="18" charset="0"/>
                          </a:rPr>
                        </m:ctrlPr>
                      </m:sSubPr>
                      <m:e>
                        <m:r>
                          <a:rPr lang="en-US" b="1" i="1">
                            <a:latin typeface="Cambria Math" panose="02040503050406030204" pitchFamily="18" charset="0"/>
                          </a:rPr>
                          <m:t>𝑩</m:t>
                        </m:r>
                      </m:e>
                      <m:sub>
                        <m:r>
                          <a:rPr lang="en-US" i="1">
                            <a:latin typeface="Cambria Math" panose="02040503050406030204" pitchFamily="18" charset="0"/>
                          </a:rPr>
                          <m:t>𝑒𝑥𝑡</m:t>
                        </m:r>
                      </m:sub>
                    </m:sSub>
                  </m:oMath>
                </a14:m>
                <a:r>
                  <a:rPr lang="en-US" dirty="0"/>
                  <a:t> is aligned with the z axis);</a:t>
                </a:r>
              </a:p>
              <a:p>
                <a14:m>
                  <m:oMath xmlns:m="http://schemas.openxmlformats.org/officeDocument/2006/math">
                    <m:d>
                      <m:dPr>
                        <m:begChr m:val="["/>
                        <m:endChr m:val="]"/>
                        <m:ctrlPr>
                          <a:rPr lang="en-US" i="1" smtClean="0">
                            <a:latin typeface="Cambria Math" panose="02040503050406030204" pitchFamily="18" charset="0"/>
                          </a:rPr>
                        </m:ctrlPr>
                      </m:dPr>
                      <m:e>
                        <m:sSubSup>
                          <m:sSubSupPr>
                            <m:ctrlPr>
                              <a:rPr lang="en-US" i="1" smtClean="0">
                                <a:latin typeface="Cambria Math" panose="02040503050406030204" pitchFamily="18" charset="0"/>
                              </a:rPr>
                            </m:ctrlPr>
                          </m:sSubSupPr>
                          <m:e>
                            <m:r>
                              <a:rPr lang="en-US" b="0" i="1" smtClean="0">
                                <a:latin typeface="Cambria Math" panose="02040503050406030204" pitchFamily="18" charset="0"/>
                              </a:rPr>
                              <m:t>𝐻</m:t>
                            </m:r>
                          </m:e>
                          <m:sub>
                            <m:r>
                              <a:rPr lang="en-US" b="0" i="1" smtClean="0">
                                <a:latin typeface="Cambria Math" panose="02040503050406030204" pitchFamily="18" charset="0"/>
                              </a:rPr>
                              <m:t>𝑧</m:t>
                            </m:r>
                          </m:sub>
                          <m:sup>
                            <m:r>
                              <a:rPr lang="en-US" b="0" i="1" smtClean="0">
                                <a:latin typeface="Cambria Math" panose="02040503050406030204" pitchFamily="18" charset="0"/>
                              </a:rPr>
                              <m:t>′</m:t>
                            </m:r>
                          </m:sup>
                        </m:sSubSup>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b="0" i="1" smtClean="0">
                                <a:latin typeface="Cambria Math" panose="02040503050406030204" pitchFamily="18" charset="0"/>
                              </a:rPr>
                              <m:t>𝐿</m:t>
                            </m:r>
                          </m:e>
                          <m:sup>
                            <m:r>
                              <a:rPr lang="en-US" b="0" i="1" smtClean="0">
                                <a:latin typeface="Cambria Math" panose="02040503050406030204" pitchFamily="18" charset="0"/>
                              </a:rPr>
                              <m:t>2</m:t>
                            </m:r>
                          </m:sup>
                        </m:sSup>
                      </m:e>
                    </m:d>
                    <m:r>
                      <a:rPr lang="en-US" b="0" i="1" smtClean="0">
                        <a:latin typeface="Cambria Math" panose="02040503050406030204" pitchFamily="18" charset="0"/>
                      </a:rPr>
                      <m:t>=0</m:t>
                    </m:r>
                  </m:oMath>
                </a14:m>
                <a:r>
                  <a:rPr lang="en-US" dirty="0"/>
                  <a:t> </a:t>
                </a:r>
              </a:p>
              <a:p>
                <a:endParaRPr lang="en-US" dirty="0"/>
              </a:p>
              <a:p>
                <a:r>
                  <a:rPr lang="en-US" dirty="0"/>
                  <a:t>That is, we do not need to evaluate the </a:t>
                </a:r>
                <a14:m>
                  <m:oMath xmlns:m="http://schemas.openxmlformats.org/officeDocument/2006/math">
                    <m:r>
                      <a:rPr lang="en-US" i="1" dirty="0" smtClean="0">
                        <a:latin typeface="Cambria Math" panose="02040503050406030204" pitchFamily="18" charset="0"/>
                      </a:rPr>
                      <m:t>𝑊</m:t>
                    </m:r>
                  </m:oMath>
                </a14:m>
                <a:r>
                  <a:rPr lang="en-US" dirty="0"/>
                  <a:t> matrix for </a:t>
                </a:r>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𝐻</m:t>
                        </m:r>
                      </m:e>
                      <m:sub>
                        <m:r>
                          <a:rPr lang="en-US" b="0" i="1" smtClean="0">
                            <a:latin typeface="Cambria Math" panose="02040503050406030204" pitchFamily="18" charset="0"/>
                          </a:rPr>
                          <m:t>𝑧</m:t>
                        </m:r>
                      </m:sub>
                      <m:sup>
                        <m:r>
                          <a:rPr lang="en-US" i="1">
                            <a:latin typeface="Cambria Math" panose="02040503050406030204" pitchFamily="18" charset="0"/>
                          </a:rPr>
                          <m:t>′</m:t>
                        </m:r>
                      </m:sup>
                    </m:sSubSup>
                  </m:oMath>
                </a14:m>
                <a:r>
                  <a:rPr lang="en-US" dirty="0"/>
                  <a:t> because is already diagonal. </a:t>
                </a:r>
              </a:p>
              <a:p>
                <a:r>
                  <a:rPr lang="en-US" dirty="0"/>
                  <a:t>Each of the degenerate states is </a:t>
                </a:r>
                <a:r>
                  <a:rPr lang="en-US" i="1" dirty="0"/>
                  <a:t>uniquely </a:t>
                </a:r>
                <a:r>
                  <a:rPr lang="en-US" dirty="0"/>
                  <a:t>labeled by the two quantum numbers </a:t>
                </a:r>
                <a14:m>
                  <m:oMath xmlns:m="http://schemas.openxmlformats.org/officeDocument/2006/math">
                    <m:r>
                      <a:rPr lang="en-US" sz="1800" i="1" dirty="0" smtClean="0">
                        <a:effectLst/>
                        <a:latin typeface="Cambria Math" panose="02040503050406030204" pitchFamily="18" charset="0"/>
                      </a:rPr>
                      <m:t>𝑙</m:t>
                    </m:r>
                  </m:oMath>
                </a14:m>
                <a:r>
                  <a:rPr lang="en-US" sz="1800" dirty="0">
                    <a:effectLst/>
                    <a:latin typeface="ACaslonPro"/>
                  </a:rPr>
                  <a:t> and </a:t>
                </a:r>
                <a14:m>
                  <m:oMath xmlns:m="http://schemas.openxmlformats.org/officeDocument/2006/math">
                    <m:sSub>
                      <m:sSubPr>
                        <m:ctrlPr>
                          <a:rPr lang="en-US" sz="1800" i="1" smtClean="0">
                            <a:effectLst/>
                            <a:latin typeface="Cambria Math" panose="02040503050406030204" pitchFamily="18" charset="0"/>
                          </a:rPr>
                        </m:ctrlPr>
                      </m:sSubPr>
                      <m:e>
                        <m:r>
                          <a:rPr lang="en-US" sz="1800" b="0" i="1" smtClean="0">
                            <a:effectLst/>
                            <a:latin typeface="Cambria Math" panose="02040503050406030204" pitchFamily="18" charset="0"/>
                          </a:rPr>
                          <m:t>𝑚</m:t>
                        </m:r>
                      </m:e>
                      <m:sub>
                        <m:r>
                          <a:rPr lang="en-US" sz="1800" b="0" i="1" smtClean="0">
                            <a:effectLst/>
                            <a:latin typeface="Cambria Math" panose="02040503050406030204" pitchFamily="18" charset="0"/>
                          </a:rPr>
                          <m:t>𝑗</m:t>
                        </m:r>
                      </m:sub>
                    </m:sSub>
                  </m:oMath>
                </a14:m>
                <a:r>
                  <a:rPr lang="en-US" dirty="0"/>
                  <a:t>. </a:t>
                </a:r>
              </a:p>
            </p:txBody>
          </p:sp>
        </mc:Choice>
        <mc:Fallback xmlns="">
          <p:sp>
            <p:nvSpPr>
              <p:cNvPr id="14" name="TextBox 13">
                <a:extLst>
                  <a:ext uri="{FF2B5EF4-FFF2-40B4-BE49-F238E27FC236}">
                    <a16:creationId xmlns:a16="http://schemas.microsoft.com/office/drawing/2014/main" id="{9A18F545-25B2-0A3D-7069-6EFEA6C5DEAF}"/>
                  </a:ext>
                </a:extLst>
              </p:cNvPr>
              <p:cNvSpPr txBox="1">
                <a:spLocks noRot="1" noChangeAspect="1" noMove="1" noResize="1" noEditPoints="1" noAdjustHandles="1" noChangeArrowheads="1" noChangeShapeType="1" noTextEdit="1"/>
              </p:cNvSpPr>
              <p:nvPr/>
            </p:nvSpPr>
            <p:spPr>
              <a:xfrm>
                <a:off x="308263" y="3603673"/>
                <a:ext cx="11547764" cy="2330638"/>
              </a:xfrm>
              <a:prstGeom prst="rect">
                <a:avLst/>
              </a:prstGeom>
              <a:blipFill>
                <a:blip r:embed="rId5"/>
                <a:stretch>
                  <a:fillRect l="-440" t="-1081" b="-3243"/>
                </a:stretch>
              </a:blipFill>
            </p:spPr>
            <p:txBody>
              <a:bodyPr/>
              <a:lstStyle/>
              <a:p>
                <a:r>
                  <a:rPr lang="en-US">
                    <a:noFill/>
                  </a:rPr>
                  <a:t> </a:t>
                </a:r>
              </a:p>
            </p:txBody>
          </p:sp>
        </mc:Fallback>
      </mc:AlternateContent>
      <p:pic>
        <p:nvPicPr>
          <p:cNvPr id="16" name="Picture 15" descr="A black text on a white background&#10;&#10;Description automatically generated">
            <a:extLst>
              <a:ext uri="{FF2B5EF4-FFF2-40B4-BE49-F238E27FC236}">
                <a16:creationId xmlns:a16="http://schemas.microsoft.com/office/drawing/2014/main" id="{60202AEB-CA91-92A8-9AD5-C1ECCC2DD7EC}"/>
              </a:ext>
            </a:extLst>
          </p:cNvPr>
          <p:cNvPicPr>
            <a:picLocks noChangeAspect="1"/>
          </p:cNvPicPr>
          <p:nvPr/>
        </p:nvPicPr>
        <p:blipFill>
          <a:blip r:embed="rId6"/>
          <a:stretch>
            <a:fillRect/>
          </a:stretch>
        </p:blipFill>
        <p:spPr>
          <a:xfrm>
            <a:off x="6300354" y="4551218"/>
            <a:ext cx="1077191" cy="478752"/>
          </a:xfrm>
          <a:prstGeom prst="rect">
            <a:avLst/>
          </a:prstGeom>
        </p:spPr>
      </p:pic>
      <p:sp>
        <p:nvSpPr>
          <p:cNvPr id="17" name="Right Arrow 16">
            <a:extLst>
              <a:ext uri="{FF2B5EF4-FFF2-40B4-BE49-F238E27FC236}">
                <a16:creationId xmlns:a16="http://schemas.microsoft.com/office/drawing/2014/main" id="{E4FE48D8-CF7D-76B3-810B-2B799331A4ED}"/>
              </a:ext>
            </a:extLst>
          </p:cNvPr>
          <p:cNvSpPr/>
          <p:nvPr/>
        </p:nvSpPr>
        <p:spPr>
          <a:xfrm>
            <a:off x="5680363" y="4551218"/>
            <a:ext cx="415637" cy="44680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54AF0DE9-6E5C-38B5-29D8-BF3C346126FC}"/>
              </a:ext>
            </a:extLst>
          </p:cNvPr>
          <p:cNvSpPr txBox="1"/>
          <p:nvPr/>
        </p:nvSpPr>
        <p:spPr>
          <a:xfrm>
            <a:off x="7436392" y="4589956"/>
            <a:ext cx="1918923" cy="369332"/>
          </a:xfrm>
          <a:prstGeom prst="rect">
            <a:avLst/>
          </a:prstGeom>
          <a:noFill/>
        </p:spPr>
        <p:txBody>
          <a:bodyPr wrap="none" rtlCol="0">
            <a:spAutoFit/>
          </a:bodyPr>
          <a:lstStyle/>
          <a:p>
            <a:r>
              <a:rPr lang="en-US" dirty="0"/>
              <a:t>are ``good states’’ </a:t>
            </a:r>
          </a:p>
        </p:txBody>
      </p:sp>
    </p:spTree>
    <p:extLst>
      <p:ext uri="{BB962C8B-B14F-4D97-AF65-F5344CB8AC3E}">
        <p14:creationId xmlns:p14="http://schemas.microsoft.com/office/powerpoint/2010/main" val="14428124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694AC7E-8FA9-83B9-7CBC-9A52C3A8706D}"/>
              </a:ext>
            </a:extLst>
          </p:cNvPr>
          <p:cNvSpPr txBox="1"/>
          <p:nvPr/>
        </p:nvSpPr>
        <p:spPr>
          <a:xfrm>
            <a:off x="308263" y="1089999"/>
            <a:ext cx="8025245" cy="369332"/>
          </a:xfrm>
          <a:prstGeom prst="rect">
            <a:avLst/>
          </a:prstGeom>
          <a:noFill/>
        </p:spPr>
        <p:txBody>
          <a:bodyPr wrap="square">
            <a:spAutoFit/>
          </a:bodyPr>
          <a:lstStyle/>
          <a:p>
            <a:r>
              <a:rPr lang="en-US" sz="1800" dirty="0">
                <a:effectLst/>
                <a:latin typeface="ACaslonPro"/>
              </a:rPr>
              <a:t>In first-order perturbation theory, the Zeeman correction to the energy is </a:t>
            </a:r>
            <a:endParaRPr lang="en-US" dirty="0"/>
          </a:p>
        </p:txBody>
      </p:sp>
      <p:sp>
        <p:nvSpPr>
          <p:cNvPr id="5" name="Title 1">
            <a:extLst>
              <a:ext uri="{FF2B5EF4-FFF2-40B4-BE49-F238E27FC236}">
                <a16:creationId xmlns:a16="http://schemas.microsoft.com/office/drawing/2014/main" id="{D9D26D8B-650C-05E3-079A-C7D3ED55431C}"/>
              </a:ext>
            </a:extLst>
          </p:cNvPr>
          <p:cNvSpPr txBox="1">
            <a:spLocks/>
          </p:cNvSpPr>
          <p:nvPr/>
        </p:nvSpPr>
        <p:spPr>
          <a:xfrm>
            <a:off x="308264"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Weak-Field Zeeman Effect </a:t>
            </a:r>
          </a:p>
        </p:txBody>
      </p:sp>
      <p:pic>
        <p:nvPicPr>
          <p:cNvPr id="7" name="Picture 6" descr="A close up of a text&#10;&#10;Description automatically generated">
            <a:extLst>
              <a:ext uri="{FF2B5EF4-FFF2-40B4-BE49-F238E27FC236}">
                <a16:creationId xmlns:a16="http://schemas.microsoft.com/office/drawing/2014/main" id="{39CA00AD-113B-DD12-60BC-261F4258B67A}"/>
              </a:ext>
            </a:extLst>
          </p:cNvPr>
          <p:cNvPicPr>
            <a:picLocks noChangeAspect="1"/>
          </p:cNvPicPr>
          <p:nvPr/>
        </p:nvPicPr>
        <p:blipFill>
          <a:blip r:embed="rId2"/>
          <a:stretch>
            <a:fillRect/>
          </a:stretch>
        </p:blipFill>
        <p:spPr>
          <a:xfrm>
            <a:off x="2177909" y="1528043"/>
            <a:ext cx="6756977" cy="887519"/>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DA7F67E1-522B-CDA3-1413-8183D07164E4}"/>
                  </a:ext>
                </a:extLst>
              </p:cNvPr>
              <p:cNvSpPr txBox="1"/>
              <p:nvPr/>
            </p:nvSpPr>
            <p:spPr>
              <a:xfrm>
                <a:off x="308262" y="2484350"/>
                <a:ext cx="11558155" cy="369332"/>
              </a:xfrm>
              <a:prstGeom prst="rect">
                <a:avLst/>
              </a:prstGeom>
              <a:noFill/>
            </p:spPr>
            <p:txBody>
              <a:bodyPr wrap="square" rtlCol="0">
                <a:spAutoFit/>
              </a:bodyPr>
              <a:lstStyle/>
              <a:p>
                <a:r>
                  <a:rPr lang="en-US" sz="1800" dirty="0">
                    <a:effectLst/>
                    <a:latin typeface="ACaslonPro"/>
                  </a:rPr>
                  <a:t>where, as mentioned above, we align </a:t>
                </a:r>
                <a14:m>
                  <m:oMath xmlns:m="http://schemas.openxmlformats.org/officeDocument/2006/math">
                    <m:sSub>
                      <m:sSubPr>
                        <m:ctrlPr>
                          <a:rPr lang="en-US" i="1" smtClean="0">
                            <a:latin typeface="Cambria Math" panose="02040503050406030204" pitchFamily="18" charset="0"/>
                          </a:rPr>
                        </m:ctrlPr>
                      </m:sSubPr>
                      <m:e>
                        <m:r>
                          <a:rPr lang="en-US" b="1" i="1">
                            <a:latin typeface="Cambria Math" panose="02040503050406030204" pitchFamily="18" charset="0"/>
                          </a:rPr>
                          <m:t>𝑩</m:t>
                        </m:r>
                      </m:e>
                      <m:sub>
                        <m:r>
                          <a:rPr lang="en-US" i="1">
                            <a:latin typeface="Cambria Math" panose="02040503050406030204" pitchFamily="18" charset="0"/>
                          </a:rPr>
                          <m:t>𝑒𝑥𝑡</m:t>
                        </m:r>
                      </m:sub>
                    </m:sSub>
                  </m:oMath>
                </a14:m>
                <a:r>
                  <a:rPr lang="en-US" dirty="0"/>
                  <a:t> with the </a:t>
                </a:r>
                <a:r>
                  <a:rPr lang="en-US" i="1" dirty="0"/>
                  <a:t>z </a:t>
                </a:r>
                <a:r>
                  <a:rPr lang="en-US" dirty="0"/>
                  <a:t>axis to eliminate the off-diagonal elements of W. We observe that </a:t>
                </a:r>
              </a:p>
            </p:txBody>
          </p:sp>
        </mc:Choice>
        <mc:Fallback xmlns="">
          <p:sp>
            <p:nvSpPr>
              <p:cNvPr id="8" name="TextBox 7">
                <a:extLst>
                  <a:ext uri="{FF2B5EF4-FFF2-40B4-BE49-F238E27FC236}">
                    <a16:creationId xmlns:a16="http://schemas.microsoft.com/office/drawing/2014/main" id="{DA7F67E1-522B-CDA3-1413-8183D07164E4}"/>
                  </a:ext>
                </a:extLst>
              </p:cNvPr>
              <p:cNvSpPr txBox="1">
                <a:spLocks noRot="1" noChangeAspect="1" noMove="1" noResize="1" noEditPoints="1" noAdjustHandles="1" noChangeArrowheads="1" noChangeShapeType="1" noTextEdit="1"/>
              </p:cNvSpPr>
              <p:nvPr/>
            </p:nvSpPr>
            <p:spPr>
              <a:xfrm>
                <a:off x="308262" y="2484350"/>
                <a:ext cx="11558155" cy="369332"/>
              </a:xfrm>
              <a:prstGeom prst="rect">
                <a:avLst/>
              </a:prstGeom>
              <a:blipFill>
                <a:blip r:embed="rId3"/>
                <a:stretch>
                  <a:fillRect l="-439" t="-6667" b="-26667"/>
                </a:stretch>
              </a:blipFill>
            </p:spPr>
            <p:txBody>
              <a:bodyPr/>
              <a:lstStyle/>
              <a:p>
                <a:r>
                  <a:rPr lang="en-US">
                    <a:noFill/>
                  </a:rPr>
                  <a:t> </a:t>
                </a:r>
              </a:p>
            </p:txBody>
          </p:sp>
        </mc:Fallback>
      </mc:AlternateContent>
      <p:pic>
        <p:nvPicPr>
          <p:cNvPr id="10" name="Picture 9" descr="A black text with a white background&#10;&#10;Description automatically generated">
            <a:extLst>
              <a:ext uri="{FF2B5EF4-FFF2-40B4-BE49-F238E27FC236}">
                <a16:creationId xmlns:a16="http://schemas.microsoft.com/office/drawing/2014/main" id="{CC004704-643A-D96A-11E2-F90B3A331A8D}"/>
              </a:ext>
            </a:extLst>
          </p:cNvPr>
          <p:cNvPicPr>
            <a:picLocks noChangeAspect="1"/>
          </p:cNvPicPr>
          <p:nvPr/>
        </p:nvPicPr>
        <p:blipFill>
          <a:blip r:embed="rId4"/>
          <a:stretch>
            <a:fillRect/>
          </a:stretch>
        </p:blipFill>
        <p:spPr>
          <a:xfrm>
            <a:off x="4566804" y="2853682"/>
            <a:ext cx="1998520" cy="462815"/>
          </a:xfrm>
          <a:prstGeom prst="rect">
            <a:avLst/>
          </a:prstGeom>
        </p:spPr>
      </p:pic>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5E4A0A09-6D44-5252-A3D6-09E37A4149C7}"/>
                  </a:ext>
                </a:extLst>
              </p:cNvPr>
              <p:cNvSpPr txBox="1"/>
              <p:nvPr/>
            </p:nvSpPr>
            <p:spPr>
              <a:xfrm>
                <a:off x="308262" y="3440581"/>
                <a:ext cx="11464998" cy="1477328"/>
              </a:xfrm>
              <a:prstGeom prst="rect">
                <a:avLst/>
              </a:prstGeom>
              <a:noFill/>
            </p:spPr>
            <p:txBody>
              <a:bodyPr wrap="none" rtlCol="0">
                <a:spAutoFit/>
              </a:bodyPr>
              <a:lstStyle/>
              <a:p>
                <a:r>
                  <a:rPr lang="en-US" sz="1800" dirty="0">
                    <a:effectLst/>
                    <a:latin typeface="ACaslonPro"/>
                  </a:rPr>
                  <a:t>Unfortunately, we do not immediately know the expectation value of </a:t>
                </a:r>
                <a:r>
                  <a:rPr lang="en-US" sz="1800" b="1" dirty="0">
                    <a:effectLst/>
                    <a:latin typeface="ACaslonPro"/>
                  </a:rPr>
                  <a:t>S</a:t>
                </a:r>
                <a:r>
                  <a:rPr lang="en-US" sz="1800" dirty="0">
                    <a:effectLst/>
                    <a:latin typeface="ACaslonPro"/>
                  </a:rPr>
                  <a:t>. But we can figure it out, as follows: </a:t>
                </a:r>
              </a:p>
              <a:p>
                <a:r>
                  <a:rPr lang="en-US" sz="1800" dirty="0">
                    <a:effectLst/>
                    <a:latin typeface="ACaslonPro"/>
                  </a:rPr>
                  <a:t>The total angular momentum </a:t>
                </a:r>
                <a14:m>
                  <m:oMath xmlns:m="http://schemas.openxmlformats.org/officeDocument/2006/math">
                    <m:r>
                      <a:rPr lang="en-US" sz="1800" b="1" i="1" smtClean="0">
                        <a:effectLst/>
                        <a:latin typeface="Cambria Math" panose="02040503050406030204" pitchFamily="18" charset="0"/>
                      </a:rPr>
                      <m:t>𝑱</m:t>
                    </m:r>
                    <m:r>
                      <a:rPr lang="en-US" sz="1800" b="1" i="1" smtClean="0">
                        <a:effectLst/>
                        <a:latin typeface="Cambria Math" panose="02040503050406030204" pitchFamily="18" charset="0"/>
                      </a:rPr>
                      <m:t>=</m:t>
                    </m:r>
                    <m:r>
                      <a:rPr lang="en-US" sz="1800" b="1" i="1" smtClean="0">
                        <a:effectLst/>
                        <a:latin typeface="Cambria Math" panose="02040503050406030204" pitchFamily="18" charset="0"/>
                      </a:rPr>
                      <m:t>𝑳</m:t>
                    </m:r>
                    <m:r>
                      <a:rPr lang="en-US" sz="1800" b="1" i="1" smtClean="0">
                        <a:effectLst/>
                        <a:latin typeface="Cambria Math" panose="02040503050406030204" pitchFamily="18" charset="0"/>
                      </a:rPr>
                      <m:t>+</m:t>
                    </m:r>
                    <m:r>
                      <a:rPr lang="en-US" sz="1800" b="1" i="1" smtClean="0">
                        <a:effectLst/>
                        <a:latin typeface="Cambria Math" panose="02040503050406030204" pitchFamily="18" charset="0"/>
                      </a:rPr>
                      <m:t>𝑺</m:t>
                    </m:r>
                  </m:oMath>
                </a14:m>
                <a:r>
                  <a:rPr lang="en-US" b="1" dirty="0"/>
                  <a:t> </a:t>
                </a:r>
                <a:r>
                  <a:rPr lang="en-US" dirty="0"/>
                  <a:t>is constant (see Figure); </a:t>
                </a:r>
                <a:r>
                  <a:rPr lang="en-US" b="1" dirty="0"/>
                  <a:t>L </a:t>
                </a:r>
                <a:r>
                  <a:rPr lang="en-US" dirty="0"/>
                  <a:t>and </a:t>
                </a:r>
                <a:r>
                  <a:rPr lang="en-US" b="1" dirty="0"/>
                  <a:t>S </a:t>
                </a:r>
                <a:r>
                  <a:rPr lang="en-US" dirty="0"/>
                  <a:t>have a rapid precession motion about this fixed </a:t>
                </a:r>
              </a:p>
              <a:p>
                <a:r>
                  <a:rPr lang="en-US" dirty="0"/>
                  <a:t>vector. In particular, the (time) </a:t>
                </a:r>
                <a:r>
                  <a:rPr lang="en-US" i="1" dirty="0"/>
                  <a:t>average </a:t>
                </a:r>
                <a:r>
                  <a:rPr lang="en-US" dirty="0"/>
                  <a:t>value of </a:t>
                </a:r>
                <a:r>
                  <a:rPr lang="en-US" b="1" dirty="0"/>
                  <a:t>S </a:t>
                </a:r>
                <a:r>
                  <a:rPr lang="en-US" dirty="0"/>
                  <a:t>is just its projection along </a:t>
                </a:r>
                <a:r>
                  <a:rPr lang="en-US" b="1" dirty="0"/>
                  <a:t>J: </a:t>
                </a:r>
                <a:endParaRPr lang="en-US" dirty="0"/>
              </a:p>
              <a:p>
                <a:endParaRPr lang="en-US" b="1" dirty="0"/>
              </a:p>
              <a:p>
                <a:endParaRPr lang="en-US" dirty="0"/>
              </a:p>
            </p:txBody>
          </p:sp>
        </mc:Choice>
        <mc:Fallback xmlns="">
          <p:sp>
            <p:nvSpPr>
              <p:cNvPr id="11" name="TextBox 10">
                <a:extLst>
                  <a:ext uri="{FF2B5EF4-FFF2-40B4-BE49-F238E27FC236}">
                    <a16:creationId xmlns:a16="http://schemas.microsoft.com/office/drawing/2014/main" id="{5E4A0A09-6D44-5252-A3D6-09E37A4149C7}"/>
                  </a:ext>
                </a:extLst>
              </p:cNvPr>
              <p:cNvSpPr txBox="1">
                <a:spLocks noRot="1" noChangeAspect="1" noMove="1" noResize="1" noEditPoints="1" noAdjustHandles="1" noChangeArrowheads="1" noChangeShapeType="1" noTextEdit="1"/>
              </p:cNvSpPr>
              <p:nvPr/>
            </p:nvSpPr>
            <p:spPr>
              <a:xfrm>
                <a:off x="308262" y="3440581"/>
                <a:ext cx="11464998" cy="1477328"/>
              </a:xfrm>
              <a:prstGeom prst="rect">
                <a:avLst/>
              </a:prstGeom>
              <a:blipFill>
                <a:blip r:embed="rId5"/>
                <a:stretch>
                  <a:fillRect l="-443" t="-1695"/>
                </a:stretch>
              </a:blipFill>
            </p:spPr>
            <p:txBody>
              <a:bodyPr/>
              <a:lstStyle/>
              <a:p>
                <a:r>
                  <a:rPr lang="en-US">
                    <a:noFill/>
                  </a:rPr>
                  <a:t> </a:t>
                </a:r>
              </a:p>
            </p:txBody>
          </p:sp>
        </mc:Fallback>
      </mc:AlternateContent>
      <p:pic>
        <p:nvPicPr>
          <p:cNvPr id="13" name="Picture 12" descr="A diagram of a triangle with a circle and a circle with arrows&#10;&#10;Description automatically generated">
            <a:extLst>
              <a:ext uri="{FF2B5EF4-FFF2-40B4-BE49-F238E27FC236}">
                <a16:creationId xmlns:a16="http://schemas.microsoft.com/office/drawing/2014/main" id="{F1D03600-F866-3217-C3D3-97EE134E3CEF}"/>
              </a:ext>
            </a:extLst>
          </p:cNvPr>
          <p:cNvPicPr>
            <a:picLocks noChangeAspect="1"/>
          </p:cNvPicPr>
          <p:nvPr/>
        </p:nvPicPr>
        <p:blipFill>
          <a:blip r:embed="rId6"/>
          <a:stretch>
            <a:fillRect/>
          </a:stretch>
        </p:blipFill>
        <p:spPr>
          <a:xfrm>
            <a:off x="199278" y="4550643"/>
            <a:ext cx="2145031" cy="2307357"/>
          </a:xfrm>
          <a:prstGeom prst="rect">
            <a:avLst/>
          </a:prstGeom>
        </p:spPr>
      </p:pic>
      <p:pic>
        <p:nvPicPr>
          <p:cNvPr id="15" name="Picture 14" descr="A mathematical equation with a number of letters&#10;&#10;Description automatically generated with medium confidence">
            <a:extLst>
              <a:ext uri="{FF2B5EF4-FFF2-40B4-BE49-F238E27FC236}">
                <a16:creationId xmlns:a16="http://schemas.microsoft.com/office/drawing/2014/main" id="{BCA4E043-C427-4860-8F57-BCBA04008BC6}"/>
              </a:ext>
            </a:extLst>
          </p:cNvPr>
          <p:cNvPicPr>
            <a:picLocks noChangeAspect="1"/>
          </p:cNvPicPr>
          <p:nvPr/>
        </p:nvPicPr>
        <p:blipFill>
          <a:blip r:embed="rId7"/>
          <a:stretch>
            <a:fillRect/>
          </a:stretch>
        </p:blipFill>
        <p:spPr>
          <a:xfrm>
            <a:off x="2682586" y="4454049"/>
            <a:ext cx="1884218" cy="826962"/>
          </a:xfrm>
          <a:prstGeom prst="rect">
            <a:avLst/>
          </a:prstGeom>
        </p:spPr>
      </p:pic>
      <p:pic>
        <p:nvPicPr>
          <p:cNvPr id="17" name="Picture 16" descr="A black letter with a white background&#10;&#10;Description automatically generated">
            <a:extLst>
              <a:ext uri="{FF2B5EF4-FFF2-40B4-BE49-F238E27FC236}">
                <a16:creationId xmlns:a16="http://schemas.microsoft.com/office/drawing/2014/main" id="{A43CADFD-A04A-5D22-B72D-6FE16F26984F}"/>
              </a:ext>
            </a:extLst>
          </p:cNvPr>
          <p:cNvPicPr>
            <a:picLocks noChangeAspect="1"/>
          </p:cNvPicPr>
          <p:nvPr/>
        </p:nvPicPr>
        <p:blipFill>
          <a:blip r:embed="rId8"/>
          <a:stretch>
            <a:fillRect/>
          </a:stretch>
        </p:blipFill>
        <p:spPr>
          <a:xfrm>
            <a:off x="5422570" y="4607180"/>
            <a:ext cx="1346860" cy="434813"/>
          </a:xfrm>
          <a:prstGeom prst="rect">
            <a:avLst/>
          </a:prstGeom>
        </p:spPr>
      </p:pic>
      <p:pic>
        <p:nvPicPr>
          <p:cNvPr id="19" name="Picture 18" descr="A black text with a plus and s&#10;&#10;Description automatically generated">
            <a:extLst>
              <a:ext uri="{FF2B5EF4-FFF2-40B4-BE49-F238E27FC236}">
                <a16:creationId xmlns:a16="http://schemas.microsoft.com/office/drawing/2014/main" id="{250881B4-E276-F41D-F1C6-369D84BB12AD}"/>
              </a:ext>
            </a:extLst>
          </p:cNvPr>
          <p:cNvPicPr>
            <a:picLocks noChangeAspect="1"/>
          </p:cNvPicPr>
          <p:nvPr/>
        </p:nvPicPr>
        <p:blipFill>
          <a:blip r:embed="rId9"/>
          <a:stretch>
            <a:fillRect/>
          </a:stretch>
        </p:blipFill>
        <p:spPr>
          <a:xfrm>
            <a:off x="7495745" y="4599035"/>
            <a:ext cx="2878282" cy="457401"/>
          </a:xfrm>
          <a:prstGeom prst="rect">
            <a:avLst/>
          </a:prstGeom>
        </p:spPr>
      </p:pic>
      <p:pic>
        <p:nvPicPr>
          <p:cNvPr id="21" name="Picture 20">
            <a:extLst>
              <a:ext uri="{FF2B5EF4-FFF2-40B4-BE49-F238E27FC236}">
                <a16:creationId xmlns:a16="http://schemas.microsoft.com/office/drawing/2014/main" id="{08975CB2-84C8-2C32-350C-E6B50037A3E3}"/>
              </a:ext>
            </a:extLst>
          </p:cNvPr>
          <p:cNvPicPr>
            <a:picLocks noChangeAspect="1"/>
          </p:cNvPicPr>
          <p:nvPr/>
        </p:nvPicPr>
        <p:blipFill>
          <a:blip r:embed="rId10"/>
          <a:stretch>
            <a:fillRect/>
          </a:stretch>
        </p:blipFill>
        <p:spPr>
          <a:xfrm>
            <a:off x="2992214" y="5517599"/>
            <a:ext cx="7772400" cy="740711"/>
          </a:xfrm>
          <a:prstGeom prst="rect">
            <a:avLst/>
          </a:prstGeom>
        </p:spPr>
      </p:pic>
      <p:sp>
        <p:nvSpPr>
          <p:cNvPr id="22" name="TextBox 21">
            <a:extLst>
              <a:ext uri="{FF2B5EF4-FFF2-40B4-BE49-F238E27FC236}">
                <a16:creationId xmlns:a16="http://schemas.microsoft.com/office/drawing/2014/main" id="{7BEB19A4-8E22-AF02-81A7-11AE3E3B2137}"/>
              </a:ext>
            </a:extLst>
          </p:cNvPr>
          <p:cNvSpPr txBox="1"/>
          <p:nvPr/>
        </p:nvSpPr>
        <p:spPr>
          <a:xfrm>
            <a:off x="4801659" y="4672661"/>
            <a:ext cx="505267" cy="369332"/>
          </a:xfrm>
          <a:prstGeom prst="rect">
            <a:avLst/>
          </a:prstGeom>
          <a:noFill/>
        </p:spPr>
        <p:txBody>
          <a:bodyPr wrap="none" rtlCol="0">
            <a:spAutoFit/>
          </a:bodyPr>
          <a:lstStyle/>
          <a:p>
            <a:r>
              <a:rPr lang="en-US" dirty="0"/>
              <a:t>but</a:t>
            </a:r>
          </a:p>
        </p:txBody>
      </p:sp>
      <p:sp>
        <p:nvSpPr>
          <p:cNvPr id="23" name="TextBox 22">
            <a:extLst>
              <a:ext uri="{FF2B5EF4-FFF2-40B4-BE49-F238E27FC236}">
                <a16:creationId xmlns:a16="http://schemas.microsoft.com/office/drawing/2014/main" id="{CEA17E73-9967-8AAD-107C-BB834BAD8CB2}"/>
              </a:ext>
            </a:extLst>
          </p:cNvPr>
          <p:cNvSpPr txBox="1"/>
          <p:nvPr/>
        </p:nvSpPr>
        <p:spPr>
          <a:xfrm>
            <a:off x="6878414" y="4639920"/>
            <a:ext cx="538930" cy="369332"/>
          </a:xfrm>
          <a:prstGeom prst="rect">
            <a:avLst/>
          </a:prstGeom>
          <a:noFill/>
        </p:spPr>
        <p:txBody>
          <a:bodyPr wrap="none" rtlCol="0">
            <a:spAutoFit/>
          </a:bodyPr>
          <a:lstStyle/>
          <a:p>
            <a:r>
              <a:rPr lang="en-US" dirty="0"/>
              <a:t>and</a:t>
            </a:r>
          </a:p>
        </p:txBody>
      </p:sp>
    </p:spTree>
    <p:extLst>
      <p:ext uri="{BB962C8B-B14F-4D97-AF65-F5344CB8AC3E}">
        <p14:creationId xmlns:p14="http://schemas.microsoft.com/office/powerpoint/2010/main" val="33804243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3D9FD50-6C81-3CEF-224A-26174EF627E5}"/>
              </a:ext>
            </a:extLst>
          </p:cNvPr>
          <p:cNvSpPr txBox="1">
            <a:spLocks/>
          </p:cNvSpPr>
          <p:nvPr/>
        </p:nvSpPr>
        <p:spPr>
          <a:xfrm>
            <a:off x="308264"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Weak-Field Zeeman Effect </a:t>
            </a:r>
          </a:p>
        </p:txBody>
      </p:sp>
      <p:pic>
        <p:nvPicPr>
          <p:cNvPr id="4" name="Picture 3">
            <a:extLst>
              <a:ext uri="{FF2B5EF4-FFF2-40B4-BE49-F238E27FC236}">
                <a16:creationId xmlns:a16="http://schemas.microsoft.com/office/drawing/2014/main" id="{0F93DC4D-ECDC-264F-8516-7982107BB4A4}"/>
              </a:ext>
            </a:extLst>
          </p:cNvPr>
          <p:cNvPicPr>
            <a:picLocks noChangeAspect="1"/>
          </p:cNvPicPr>
          <p:nvPr/>
        </p:nvPicPr>
        <p:blipFill>
          <a:blip r:embed="rId2"/>
          <a:stretch>
            <a:fillRect/>
          </a:stretch>
        </p:blipFill>
        <p:spPr>
          <a:xfrm>
            <a:off x="1825017" y="1325563"/>
            <a:ext cx="7482094" cy="841182"/>
          </a:xfrm>
          <a:prstGeom prst="rect">
            <a:avLst/>
          </a:prstGeom>
        </p:spPr>
      </p:pic>
      <p:sp>
        <p:nvSpPr>
          <p:cNvPr id="5" name="TextBox 4">
            <a:extLst>
              <a:ext uri="{FF2B5EF4-FFF2-40B4-BE49-F238E27FC236}">
                <a16:creationId xmlns:a16="http://schemas.microsoft.com/office/drawing/2014/main" id="{8A3844B8-DA4D-604E-9DE9-EDAC03FA6B91}"/>
              </a:ext>
            </a:extLst>
          </p:cNvPr>
          <p:cNvSpPr txBox="1"/>
          <p:nvPr/>
        </p:nvSpPr>
        <p:spPr>
          <a:xfrm>
            <a:off x="308264" y="1140897"/>
            <a:ext cx="1104661" cy="369332"/>
          </a:xfrm>
          <a:prstGeom prst="rect">
            <a:avLst/>
          </a:prstGeom>
          <a:noFill/>
        </p:spPr>
        <p:txBody>
          <a:bodyPr wrap="none" rtlCol="0">
            <a:spAutoFit/>
          </a:bodyPr>
          <a:lstStyle/>
          <a:p>
            <a:r>
              <a:rPr lang="en-US" dirty="0"/>
              <a:t>Therefore</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8C7B00C-0F99-7599-64AC-C70324A64440}"/>
                  </a:ext>
                </a:extLst>
              </p:cNvPr>
              <p:cNvSpPr txBox="1"/>
              <p:nvPr/>
            </p:nvSpPr>
            <p:spPr>
              <a:xfrm>
                <a:off x="308264" y="2369148"/>
                <a:ext cx="8326895" cy="388761"/>
              </a:xfrm>
              <a:prstGeom prst="rect">
                <a:avLst/>
              </a:prstGeom>
              <a:noFill/>
            </p:spPr>
            <p:txBody>
              <a:bodyPr wrap="none" rtlCol="0">
                <a:spAutoFit/>
              </a:bodyPr>
              <a:lstStyle/>
              <a:p>
                <a:r>
                  <a:rPr lang="en-US" sz="1800" dirty="0">
                    <a:effectLst/>
                    <a:latin typeface="ACaslonPro"/>
                  </a:rPr>
                  <a:t>The term in square brackets is the </a:t>
                </a:r>
                <a:r>
                  <a:rPr lang="en-US" sz="1800" b="1" dirty="0" err="1">
                    <a:effectLst/>
                    <a:latin typeface="ACaslonPro"/>
                  </a:rPr>
                  <a:t>Lande</a:t>
                </a:r>
                <a:r>
                  <a:rPr lang="en-US" sz="1800" b="1" dirty="0">
                    <a:effectLst/>
                    <a:latin typeface="ACaslonPro"/>
                  </a:rPr>
                  <a:t>́ g-factor</a:t>
                </a:r>
                <a:r>
                  <a:rPr lang="en-US" sz="1800" dirty="0">
                    <a:effectLst/>
                    <a:latin typeface="ACaslonPro"/>
                  </a:rPr>
                  <a:t>, </a:t>
                </a:r>
                <a14:m>
                  <m:oMath xmlns:m="http://schemas.openxmlformats.org/officeDocument/2006/math">
                    <m:sSub>
                      <m:sSubPr>
                        <m:ctrlPr>
                          <a:rPr lang="en-US" sz="1800" i="1" smtClean="0">
                            <a:effectLst/>
                            <a:latin typeface="Cambria Math" panose="02040503050406030204" pitchFamily="18" charset="0"/>
                          </a:rPr>
                        </m:ctrlPr>
                      </m:sSubPr>
                      <m:e>
                        <m:r>
                          <a:rPr lang="en-US" sz="1800" b="0" i="1" smtClean="0">
                            <a:effectLst/>
                            <a:latin typeface="Cambria Math" panose="02040503050406030204" pitchFamily="18" charset="0"/>
                          </a:rPr>
                          <m:t>𝑔</m:t>
                        </m:r>
                      </m:e>
                      <m:sub>
                        <m:r>
                          <a:rPr lang="en-US" sz="1800" b="0" i="1" smtClean="0">
                            <a:effectLst/>
                            <a:latin typeface="Cambria Math" panose="02040503050406030204" pitchFamily="18" charset="0"/>
                          </a:rPr>
                          <m:t>𝐽</m:t>
                        </m:r>
                      </m:sub>
                    </m:sSub>
                  </m:oMath>
                </a14:m>
                <a:r>
                  <a:rPr lang="en-US" dirty="0"/>
                  <a:t>. The energy corrections are then </a:t>
                </a:r>
              </a:p>
            </p:txBody>
          </p:sp>
        </mc:Choice>
        <mc:Fallback xmlns="">
          <p:sp>
            <p:nvSpPr>
              <p:cNvPr id="6" name="TextBox 5">
                <a:extLst>
                  <a:ext uri="{FF2B5EF4-FFF2-40B4-BE49-F238E27FC236}">
                    <a16:creationId xmlns:a16="http://schemas.microsoft.com/office/drawing/2014/main" id="{D8C7B00C-0F99-7599-64AC-C70324A64440}"/>
                  </a:ext>
                </a:extLst>
              </p:cNvPr>
              <p:cNvSpPr txBox="1">
                <a:spLocks noRot="1" noChangeAspect="1" noMove="1" noResize="1" noEditPoints="1" noAdjustHandles="1" noChangeArrowheads="1" noChangeShapeType="1" noTextEdit="1"/>
              </p:cNvSpPr>
              <p:nvPr/>
            </p:nvSpPr>
            <p:spPr>
              <a:xfrm>
                <a:off x="308264" y="2369148"/>
                <a:ext cx="8326895" cy="388761"/>
              </a:xfrm>
              <a:prstGeom prst="rect">
                <a:avLst/>
              </a:prstGeom>
              <a:blipFill>
                <a:blip r:embed="rId3"/>
                <a:stretch>
                  <a:fillRect l="-609" t="-6452" b="-22581"/>
                </a:stretch>
              </a:blipFill>
            </p:spPr>
            <p:txBody>
              <a:bodyPr/>
              <a:lstStyle/>
              <a:p>
                <a:r>
                  <a:rPr lang="en-US">
                    <a:noFill/>
                  </a:rPr>
                  <a:t> </a:t>
                </a:r>
              </a:p>
            </p:txBody>
          </p:sp>
        </mc:Fallback>
      </mc:AlternateContent>
      <p:pic>
        <p:nvPicPr>
          <p:cNvPr id="8" name="Picture 7" descr="A black text on a white background&#10;&#10;Description automatically generated">
            <a:extLst>
              <a:ext uri="{FF2B5EF4-FFF2-40B4-BE49-F238E27FC236}">
                <a16:creationId xmlns:a16="http://schemas.microsoft.com/office/drawing/2014/main" id="{F8076359-C47C-0375-84D0-6B140E3BC799}"/>
              </a:ext>
            </a:extLst>
          </p:cNvPr>
          <p:cNvPicPr>
            <a:picLocks noChangeAspect="1"/>
          </p:cNvPicPr>
          <p:nvPr/>
        </p:nvPicPr>
        <p:blipFill>
          <a:blip r:embed="rId4"/>
          <a:stretch>
            <a:fillRect/>
          </a:stretch>
        </p:blipFill>
        <p:spPr>
          <a:xfrm>
            <a:off x="4047836" y="2781491"/>
            <a:ext cx="2633518" cy="710817"/>
          </a:xfrm>
          <a:prstGeom prst="rect">
            <a:avLst/>
          </a:prstGeom>
        </p:spPr>
      </p:pic>
      <p:pic>
        <p:nvPicPr>
          <p:cNvPr id="10" name="Picture 9" descr="A number with black text&#10;&#10;Description automatically generated">
            <a:extLst>
              <a:ext uri="{FF2B5EF4-FFF2-40B4-BE49-F238E27FC236}">
                <a16:creationId xmlns:a16="http://schemas.microsoft.com/office/drawing/2014/main" id="{C58C9C6E-171F-6503-DF51-4E2BBEF6621D}"/>
              </a:ext>
            </a:extLst>
          </p:cNvPr>
          <p:cNvPicPr>
            <a:picLocks noChangeAspect="1"/>
          </p:cNvPicPr>
          <p:nvPr/>
        </p:nvPicPr>
        <p:blipFill>
          <a:blip r:embed="rId5"/>
          <a:stretch>
            <a:fillRect/>
          </a:stretch>
        </p:blipFill>
        <p:spPr>
          <a:xfrm>
            <a:off x="275978" y="3699405"/>
            <a:ext cx="3849213" cy="714708"/>
          </a:xfrm>
          <a:prstGeom prst="rect">
            <a:avLst/>
          </a:prstGeom>
        </p:spPr>
      </p:pic>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7FEE79BC-CA6A-A481-4E44-C4D805B199A7}"/>
                  </a:ext>
                </a:extLst>
              </p:cNvPr>
              <p:cNvSpPr txBox="1"/>
              <p:nvPr/>
            </p:nvSpPr>
            <p:spPr>
              <a:xfrm>
                <a:off x="5931035" y="3757488"/>
                <a:ext cx="6057492" cy="388761"/>
              </a:xfrm>
              <a:prstGeom prst="rect">
                <a:avLst/>
              </a:prstGeom>
              <a:noFill/>
            </p:spPr>
            <p:txBody>
              <a:bodyPr wrap="none" rtlCol="0">
                <a:spAutoFit/>
              </a:bodyPr>
              <a:lstStyle/>
              <a:p>
                <a14:m>
                  <m:oMath xmlns:m="http://schemas.openxmlformats.org/officeDocument/2006/math">
                    <m:sSub>
                      <m:sSubPr>
                        <m:ctrlPr>
                          <a:rPr lang="en-US" sz="1800" i="1" smtClean="0">
                            <a:effectLst/>
                            <a:latin typeface="Cambria Math" panose="02040503050406030204" pitchFamily="18" charset="0"/>
                          </a:rPr>
                        </m:ctrlPr>
                      </m:sSubPr>
                      <m:e>
                        <m:r>
                          <a:rPr lang="en-US" sz="1800" b="0" i="1" smtClean="0">
                            <a:effectLst/>
                            <a:latin typeface="Cambria Math" panose="02040503050406030204" pitchFamily="18" charset="0"/>
                          </a:rPr>
                          <m:t>𝑚</m:t>
                        </m:r>
                      </m:e>
                      <m:sub>
                        <m:r>
                          <a:rPr lang="en-US" sz="1800" b="0" i="1" smtClean="0">
                            <a:effectLst/>
                            <a:latin typeface="Cambria Math" panose="02040503050406030204" pitchFamily="18" charset="0"/>
                          </a:rPr>
                          <m:t>𝐽</m:t>
                        </m:r>
                      </m:sub>
                    </m:sSub>
                  </m:oMath>
                </a14:m>
                <a:r>
                  <a:rPr lang="en-US" dirty="0"/>
                  <a:t> replaces </a:t>
                </a:r>
                <a14:m>
                  <m:oMath xmlns:m="http://schemas.openxmlformats.org/officeDocument/2006/math">
                    <m:d>
                      <m:dPr>
                        <m:begChr m:val="⟨"/>
                        <m:endChr m:val="⟩"/>
                        <m:ctrlPr>
                          <a:rPr lang="en-US" i="1" smtClean="0">
                            <a:latin typeface="Cambria Math" panose="02040503050406030204" pitchFamily="18" charset="0"/>
                          </a:rPr>
                        </m:ctrlPr>
                      </m:dPr>
                      <m:e>
                        <m:r>
                          <a:rPr lang="en-US" b="1" i="1" smtClean="0">
                            <a:latin typeface="Cambria Math" panose="02040503050406030204" pitchFamily="18" charset="0"/>
                          </a:rPr>
                          <m:t>𝑱</m:t>
                        </m:r>
                      </m:e>
                    </m:d>
                  </m:oMath>
                </a14:m>
                <a:r>
                  <a:rPr lang="en-US" dirty="0"/>
                  <a:t> as we align the magnetic field B along the z axis</a:t>
                </a:r>
              </a:p>
            </p:txBody>
          </p:sp>
        </mc:Choice>
        <mc:Fallback xmlns="">
          <p:sp>
            <p:nvSpPr>
              <p:cNvPr id="11" name="TextBox 10">
                <a:extLst>
                  <a:ext uri="{FF2B5EF4-FFF2-40B4-BE49-F238E27FC236}">
                    <a16:creationId xmlns:a16="http://schemas.microsoft.com/office/drawing/2014/main" id="{7FEE79BC-CA6A-A481-4E44-C4D805B199A7}"/>
                  </a:ext>
                </a:extLst>
              </p:cNvPr>
              <p:cNvSpPr txBox="1">
                <a:spLocks noRot="1" noChangeAspect="1" noMove="1" noResize="1" noEditPoints="1" noAdjustHandles="1" noChangeArrowheads="1" noChangeShapeType="1" noTextEdit="1"/>
              </p:cNvSpPr>
              <p:nvPr/>
            </p:nvSpPr>
            <p:spPr>
              <a:xfrm>
                <a:off x="5931035" y="3757488"/>
                <a:ext cx="6057492" cy="388761"/>
              </a:xfrm>
              <a:prstGeom prst="rect">
                <a:avLst/>
              </a:prstGeom>
              <a:blipFill>
                <a:blip r:embed="rId6"/>
                <a:stretch>
                  <a:fillRect t="-6250" r="-628" b="-187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5713AC3B-AADA-47D3-D7BE-F66F796CD4EF}"/>
                  </a:ext>
                </a:extLst>
              </p:cNvPr>
              <p:cNvSpPr txBox="1"/>
              <p:nvPr/>
            </p:nvSpPr>
            <p:spPr>
              <a:xfrm>
                <a:off x="275978" y="4447985"/>
                <a:ext cx="11637818" cy="2070182"/>
              </a:xfrm>
              <a:prstGeom prst="rect">
                <a:avLst/>
              </a:prstGeom>
              <a:noFill/>
            </p:spPr>
            <p:txBody>
              <a:bodyPr wrap="square" rtlCol="0">
                <a:spAutoFit/>
              </a:bodyPr>
              <a:lstStyle/>
              <a:p>
                <a:r>
                  <a:rPr lang="en-US" sz="1800" dirty="0">
                    <a:effectLst/>
                    <a:latin typeface="ACaslonPro"/>
                  </a:rPr>
                  <a:t>The degeneracy in the quantum number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𝑚</m:t>
                        </m:r>
                      </m:e>
                      <m:sub>
                        <m:r>
                          <a:rPr lang="en-US" i="1">
                            <a:latin typeface="Cambria Math" panose="02040503050406030204" pitchFamily="18" charset="0"/>
                          </a:rPr>
                          <m:t>𝐽</m:t>
                        </m:r>
                      </m:sub>
                    </m:sSub>
                  </m:oMath>
                </a14:m>
                <a:r>
                  <a:rPr lang="en-US" sz="1800" i="1" dirty="0">
                    <a:effectLst/>
                    <a:latin typeface="ACaslonPro"/>
                  </a:rPr>
                  <a:t> </a:t>
                </a:r>
                <a:r>
                  <a:rPr lang="en-US" sz="1800" dirty="0">
                    <a:effectLst/>
                    <a:latin typeface="ACaslonPro"/>
                  </a:rPr>
                  <a:t>is a consequence of rotational invariance.</a:t>
                </a:r>
                <a:r>
                  <a:rPr lang="en-US" sz="1800" dirty="0">
                    <a:solidFill>
                      <a:srgbClr val="5B6BEA"/>
                    </a:solidFill>
                    <a:effectLst/>
                    <a:latin typeface="ACaslonPro"/>
                  </a:rPr>
                  <a:t> </a:t>
                </a:r>
                <a:r>
                  <a:rPr lang="en-US" sz="1800" dirty="0">
                    <a:effectLst/>
                    <a:latin typeface="ACaslonPro"/>
                  </a:rPr>
                  <a:t>The perturbation </a:t>
                </a:r>
                <a14:m>
                  <m:oMath xmlns:m="http://schemas.openxmlformats.org/officeDocument/2006/math">
                    <m:sSubSup>
                      <m:sSubSupPr>
                        <m:ctrlPr>
                          <a:rPr lang="en-US" i="1" smtClean="0">
                            <a:latin typeface="Cambria Math" panose="02040503050406030204" pitchFamily="18" charset="0"/>
                          </a:rPr>
                        </m:ctrlPr>
                      </m:sSubSupPr>
                      <m:e>
                        <m:r>
                          <a:rPr lang="en-US" b="0" i="1" smtClean="0">
                            <a:latin typeface="Cambria Math" panose="02040503050406030204" pitchFamily="18" charset="0"/>
                          </a:rPr>
                          <m:t>𝐻</m:t>
                        </m:r>
                      </m:e>
                      <m:sub>
                        <m:r>
                          <a:rPr lang="en-US" b="0" i="1" smtClean="0">
                            <a:latin typeface="Cambria Math" panose="02040503050406030204" pitchFamily="18" charset="0"/>
                          </a:rPr>
                          <m:t>𝑧</m:t>
                        </m:r>
                      </m:sub>
                      <m:sup>
                        <m:r>
                          <a:rPr lang="en-US" b="0" i="1" smtClean="0">
                            <a:latin typeface="Cambria Math" panose="02040503050406030204" pitchFamily="18" charset="0"/>
                          </a:rPr>
                          <m:t>′</m:t>
                        </m:r>
                      </m:sup>
                    </m:sSubSup>
                  </m:oMath>
                </a14:m>
                <a:r>
                  <a:rPr lang="en-US" sz="1800" dirty="0">
                    <a:effectLst/>
                    <a:latin typeface="ACaslonPro"/>
                  </a:rPr>
                  <a:t> </a:t>
                </a:r>
                <a:r>
                  <a:rPr lang="en-US" dirty="0"/>
                  <a:t>picks out a specific direction in space (the direction of </a:t>
                </a:r>
                <a:r>
                  <a:rPr lang="en-US" b="1" dirty="0"/>
                  <a:t>B</a:t>
                </a:r>
                <a:r>
                  <a:rPr lang="en-US" dirty="0"/>
                  <a:t>) which breaks the rotational symmetry and lifts the degeneracy in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𝑚</m:t>
                        </m:r>
                      </m:e>
                      <m:sub>
                        <m:r>
                          <a:rPr lang="en-US" i="1">
                            <a:latin typeface="Cambria Math" panose="02040503050406030204" pitchFamily="18" charset="0"/>
                          </a:rPr>
                          <m:t>𝐽</m:t>
                        </m:r>
                      </m:sub>
                    </m:sSub>
                  </m:oMath>
                </a14:m>
                <a:r>
                  <a:rPr lang="en-US" dirty="0"/>
                  <a:t>. </a:t>
                </a:r>
                <a:r>
                  <a:rPr lang="en-US" sz="1800" dirty="0">
                    <a:effectLst/>
                    <a:latin typeface="ACaslonPro"/>
                  </a:rPr>
                  <a:t>The </a:t>
                </a:r>
                <a:r>
                  <a:rPr lang="en-US" sz="1800" i="1" dirty="0">
                    <a:effectLst/>
                    <a:latin typeface="ACaslonPro"/>
                  </a:rPr>
                  <a:t>total </a:t>
                </a:r>
                <a:r>
                  <a:rPr lang="en-US" sz="1800" dirty="0">
                    <a:effectLst/>
                    <a:latin typeface="ACaslonPro"/>
                  </a:rPr>
                  <a:t>energy is the sum of the fine-structure part and the Zeeman contribution. </a:t>
                </a:r>
              </a:p>
              <a:p>
                <a:endParaRPr lang="en-US" dirty="0">
                  <a:latin typeface="ACaslonPro"/>
                </a:endParaRPr>
              </a:p>
              <a:p>
                <a:endParaRPr lang="en-US" sz="1800" dirty="0">
                  <a:effectLst/>
                  <a:latin typeface="ACaslonPro"/>
                </a:endParaRPr>
              </a:p>
              <a:p>
                <a:endParaRPr lang="en-US" sz="1800" dirty="0">
                  <a:effectLst/>
                  <a:latin typeface="ACaslonPro"/>
                </a:endParaRPr>
              </a:p>
              <a:p>
                <a:endParaRPr lang="en-US" b="1" dirty="0"/>
              </a:p>
            </p:txBody>
          </p:sp>
        </mc:Choice>
        <mc:Fallback xmlns="">
          <p:sp>
            <p:nvSpPr>
              <p:cNvPr id="12" name="TextBox 11">
                <a:extLst>
                  <a:ext uri="{FF2B5EF4-FFF2-40B4-BE49-F238E27FC236}">
                    <a16:creationId xmlns:a16="http://schemas.microsoft.com/office/drawing/2014/main" id="{5713AC3B-AADA-47D3-D7BE-F66F796CD4EF}"/>
                  </a:ext>
                </a:extLst>
              </p:cNvPr>
              <p:cNvSpPr txBox="1">
                <a:spLocks noRot="1" noChangeAspect="1" noMove="1" noResize="1" noEditPoints="1" noAdjustHandles="1" noChangeArrowheads="1" noChangeShapeType="1" noTextEdit="1"/>
              </p:cNvSpPr>
              <p:nvPr/>
            </p:nvSpPr>
            <p:spPr>
              <a:xfrm>
                <a:off x="275978" y="4447985"/>
                <a:ext cx="11637818" cy="2070182"/>
              </a:xfrm>
              <a:prstGeom prst="rect">
                <a:avLst/>
              </a:prstGeom>
              <a:blipFill>
                <a:blip r:embed="rId7"/>
                <a:stretch>
                  <a:fillRect l="-436" t="-1220"/>
                </a:stretch>
              </a:blipFill>
            </p:spPr>
            <p:txBody>
              <a:bodyPr/>
              <a:lstStyle/>
              <a:p>
                <a:r>
                  <a:rPr lang="en-US">
                    <a:noFill/>
                  </a:rPr>
                  <a:t> </a:t>
                </a:r>
              </a:p>
            </p:txBody>
          </p:sp>
        </mc:Fallback>
      </mc:AlternateContent>
      <p:grpSp>
        <p:nvGrpSpPr>
          <p:cNvPr id="18" name="Group 17">
            <a:extLst>
              <a:ext uri="{FF2B5EF4-FFF2-40B4-BE49-F238E27FC236}">
                <a16:creationId xmlns:a16="http://schemas.microsoft.com/office/drawing/2014/main" id="{0ACE37C3-F0B1-51FB-1684-2340BFAA26C6}"/>
              </a:ext>
            </a:extLst>
          </p:cNvPr>
          <p:cNvGrpSpPr/>
          <p:nvPr/>
        </p:nvGrpSpPr>
        <p:grpSpPr>
          <a:xfrm>
            <a:off x="1668214" y="5557301"/>
            <a:ext cx="7086127" cy="717326"/>
            <a:chOff x="535605" y="5557301"/>
            <a:chExt cx="7086127" cy="717326"/>
          </a:xfrm>
        </p:grpSpPr>
        <p:pic>
          <p:nvPicPr>
            <p:cNvPr id="14" name="Picture 13" descr="A black text on a white background&#10;&#10;Description automatically generated">
              <a:extLst>
                <a:ext uri="{FF2B5EF4-FFF2-40B4-BE49-F238E27FC236}">
                  <a16:creationId xmlns:a16="http://schemas.microsoft.com/office/drawing/2014/main" id="{CBCBE54B-9749-E3F0-12FE-B2356677FAD4}"/>
                </a:ext>
              </a:extLst>
            </p:cNvPr>
            <p:cNvPicPr>
              <a:picLocks noChangeAspect="1"/>
            </p:cNvPicPr>
            <p:nvPr/>
          </p:nvPicPr>
          <p:blipFill>
            <a:blip r:embed="rId8"/>
            <a:stretch>
              <a:fillRect/>
            </a:stretch>
          </p:blipFill>
          <p:spPr>
            <a:xfrm>
              <a:off x="5566064" y="5673852"/>
              <a:ext cx="2055668" cy="484224"/>
            </a:xfrm>
            <a:prstGeom prst="rect">
              <a:avLst/>
            </a:prstGeom>
          </p:spPr>
        </p:pic>
        <p:pic>
          <p:nvPicPr>
            <p:cNvPr id="16" name="Picture 15" descr="A math equations with numbers&#10;&#10;Description automatically generated with medium confidence">
              <a:extLst>
                <a:ext uri="{FF2B5EF4-FFF2-40B4-BE49-F238E27FC236}">
                  <a16:creationId xmlns:a16="http://schemas.microsoft.com/office/drawing/2014/main" id="{E0220A1D-23FD-D905-ACA3-E3A247F90A49}"/>
                </a:ext>
              </a:extLst>
            </p:cNvPr>
            <p:cNvPicPr>
              <a:picLocks noChangeAspect="1"/>
            </p:cNvPicPr>
            <p:nvPr/>
          </p:nvPicPr>
          <p:blipFill>
            <a:blip r:embed="rId9"/>
            <a:stretch>
              <a:fillRect/>
            </a:stretch>
          </p:blipFill>
          <p:spPr>
            <a:xfrm>
              <a:off x="535605" y="5557301"/>
              <a:ext cx="4158673" cy="717326"/>
            </a:xfrm>
            <a:prstGeom prst="rect">
              <a:avLst/>
            </a:prstGeom>
          </p:spPr>
        </p:pic>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5F4B8974-E01F-035D-F055-66DBE1A390B6}"/>
                    </a:ext>
                  </a:extLst>
                </p:cNvPr>
                <p:cNvSpPr txBox="1"/>
                <p:nvPr/>
              </p:nvSpPr>
              <p:spPr>
                <a:xfrm>
                  <a:off x="4924826" y="5731298"/>
                  <a:ext cx="41069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m:t>
                        </m:r>
                      </m:oMath>
                    </m:oMathPara>
                  </a14:m>
                  <a:endParaRPr lang="en-US" dirty="0"/>
                </a:p>
              </p:txBody>
            </p:sp>
          </mc:Choice>
          <mc:Fallback xmlns="">
            <p:sp>
              <p:nvSpPr>
                <p:cNvPr id="17" name="TextBox 16">
                  <a:extLst>
                    <a:ext uri="{FF2B5EF4-FFF2-40B4-BE49-F238E27FC236}">
                      <a16:creationId xmlns:a16="http://schemas.microsoft.com/office/drawing/2014/main" id="{5F4B8974-E01F-035D-F055-66DBE1A390B6}"/>
                    </a:ext>
                  </a:extLst>
                </p:cNvPr>
                <p:cNvSpPr txBox="1">
                  <a:spLocks noRot="1" noChangeAspect="1" noMove="1" noResize="1" noEditPoints="1" noAdjustHandles="1" noChangeArrowheads="1" noChangeShapeType="1" noTextEdit="1"/>
                </p:cNvSpPr>
                <p:nvPr/>
              </p:nvSpPr>
              <p:spPr>
                <a:xfrm>
                  <a:off x="4924826" y="5731298"/>
                  <a:ext cx="410690" cy="369332"/>
                </a:xfrm>
                <a:prstGeom prst="rect">
                  <a:avLst/>
                </a:prstGeom>
                <a:blipFill>
                  <a:blip r:embed="rId10"/>
                  <a:stretch>
                    <a:fillRect/>
                  </a:stretch>
                </a:blipFill>
              </p:spPr>
              <p:txBody>
                <a:bodyPr/>
                <a:lstStyle/>
                <a:p>
                  <a:r>
                    <a:rPr lang="en-US">
                      <a:noFill/>
                    </a:rPr>
                    <a:t> </a:t>
                  </a:r>
                </a:p>
              </p:txBody>
            </p:sp>
          </mc:Fallback>
        </mc:AlternateContent>
      </p:grpSp>
      <p:sp>
        <p:nvSpPr>
          <p:cNvPr id="19" name="Left Bracket 18">
            <a:extLst>
              <a:ext uri="{FF2B5EF4-FFF2-40B4-BE49-F238E27FC236}">
                <a16:creationId xmlns:a16="http://schemas.microsoft.com/office/drawing/2014/main" id="{07CD7CC1-DEE8-4F30-7525-400FAB6E6D81}"/>
              </a:ext>
            </a:extLst>
          </p:cNvPr>
          <p:cNvSpPr/>
          <p:nvPr/>
        </p:nvSpPr>
        <p:spPr>
          <a:xfrm>
            <a:off x="1412925" y="5557301"/>
            <a:ext cx="104148" cy="717326"/>
          </a:xfrm>
          <a:prstGeom prst="leftBracket">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0" name="Left Bracket 19">
            <a:extLst>
              <a:ext uri="{FF2B5EF4-FFF2-40B4-BE49-F238E27FC236}">
                <a16:creationId xmlns:a16="http://schemas.microsoft.com/office/drawing/2014/main" id="{8D9A8370-262F-0F4B-CC16-11CA52DFDDC9}"/>
              </a:ext>
            </a:extLst>
          </p:cNvPr>
          <p:cNvSpPr/>
          <p:nvPr/>
        </p:nvSpPr>
        <p:spPr>
          <a:xfrm>
            <a:off x="6701387" y="5557301"/>
            <a:ext cx="104148" cy="717326"/>
          </a:xfrm>
          <a:prstGeom prst="leftBracket">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1" name="Left Bracket 20">
            <a:extLst>
              <a:ext uri="{FF2B5EF4-FFF2-40B4-BE49-F238E27FC236}">
                <a16:creationId xmlns:a16="http://schemas.microsoft.com/office/drawing/2014/main" id="{560819BC-8200-701D-2E02-8127B662881A}"/>
              </a:ext>
            </a:extLst>
          </p:cNvPr>
          <p:cNvSpPr/>
          <p:nvPr/>
        </p:nvSpPr>
        <p:spPr>
          <a:xfrm rot="10800000">
            <a:off x="5826887" y="5532437"/>
            <a:ext cx="104148" cy="717326"/>
          </a:xfrm>
          <a:prstGeom prst="leftBracket">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2" name="Left Bracket 21">
            <a:extLst>
              <a:ext uri="{FF2B5EF4-FFF2-40B4-BE49-F238E27FC236}">
                <a16:creationId xmlns:a16="http://schemas.microsoft.com/office/drawing/2014/main" id="{11E30FD7-D8FA-82D6-C6FF-7B01BCE2C6F0}"/>
              </a:ext>
            </a:extLst>
          </p:cNvPr>
          <p:cNvSpPr/>
          <p:nvPr/>
        </p:nvSpPr>
        <p:spPr>
          <a:xfrm rot="10800000">
            <a:off x="8766193" y="5587550"/>
            <a:ext cx="104148" cy="717326"/>
          </a:xfrm>
          <a:prstGeom prst="leftBracket">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3" name="TextBox 22">
            <a:extLst>
              <a:ext uri="{FF2B5EF4-FFF2-40B4-BE49-F238E27FC236}">
                <a16:creationId xmlns:a16="http://schemas.microsoft.com/office/drawing/2014/main" id="{9390ADA0-8E7C-52F7-2244-5AD37EA056AE}"/>
              </a:ext>
            </a:extLst>
          </p:cNvPr>
          <p:cNvSpPr txBox="1"/>
          <p:nvPr/>
        </p:nvSpPr>
        <p:spPr>
          <a:xfrm>
            <a:off x="275978" y="3330073"/>
            <a:ext cx="1846980" cy="369332"/>
          </a:xfrm>
          <a:prstGeom prst="rect">
            <a:avLst/>
          </a:prstGeom>
          <a:noFill/>
        </p:spPr>
        <p:txBody>
          <a:bodyPr wrap="none" rtlCol="0">
            <a:spAutoFit/>
          </a:bodyPr>
          <a:lstStyle/>
          <a:p>
            <a:r>
              <a:rPr lang="en-US" dirty="0"/>
              <a:t>Bohr’s magneton</a:t>
            </a:r>
          </a:p>
        </p:txBody>
      </p:sp>
    </p:spTree>
    <p:extLst>
      <p:ext uri="{BB962C8B-B14F-4D97-AF65-F5344CB8AC3E}">
        <p14:creationId xmlns:p14="http://schemas.microsoft.com/office/powerpoint/2010/main" val="15339912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723E530-75FD-3DC3-701E-F64D0A18CB14}"/>
              </a:ext>
            </a:extLst>
          </p:cNvPr>
          <p:cNvSpPr txBox="1">
            <a:spLocks/>
          </p:cNvSpPr>
          <p:nvPr/>
        </p:nvSpPr>
        <p:spPr>
          <a:xfrm>
            <a:off x="308264"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Weak-Field Zeeman Effect </a:t>
            </a:r>
          </a:p>
        </p:txBody>
      </p:sp>
      <p:pic>
        <p:nvPicPr>
          <p:cNvPr id="5" name="Picture 4" descr="A black math symbols&#10;&#10;Description automatically generated with medium confidence">
            <a:extLst>
              <a:ext uri="{FF2B5EF4-FFF2-40B4-BE49-F238E27FC236}">
                <a16:creationId xmlns:a16="http://schemas.microsoft.com/office/drawing/2014/main" id="{7D6F74D0-09FC-FBA5-B35E-D3E75E2A12DC}"/>
              </a:ext>
            </a:extLst>
          </p:cNvPr>
          <p:cNvPicPr>
            <a:picLocks noChangeAspect="1"/>
          </p:cNvPicPr>
          <p:nvPr/>
        </p:nvPicPr>
        <p:blipFill>
          <a:blip r:embed="rId2"/>
          <a:stretch>
            <a:fillRect/>
          </a:stretch>
        </p:blipFill>
        <p:spPr>
          <a:xfrm>
            <a:off x="3353377" y="1581819"/>
            <a:ext cx="4325505" cy="684195"/>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C32BE1D-F309-6ED4-2448-F228DE2EAD8F}"/>
                  </a:ext>
                </a:extLst>
              </p:cNvPr>
              <p:cNvSpPr txBox="1"/>
              <p:nvPr/>
            </p:nvSpPr>
            <p:spPr>
              <a:xfrm>
                <a:off x="308263" y="1080284"/>
                <a:ext cx="10789227" cy="388761"/>
              </a:xfrm>
              <a:prstGeom prst="rect">
                <a:avLst/>
              </a:prstGeom>
              <a:noFill/>
            </p:spPr>
            <p:txBody>
              <a:bodyPr wrap="square">
                <a:spAutoFit/>
              </a:bodyPr>
              <a:lstStyle/>
              <a:p>
                <a:r>
                  <a:rPr lang="en-US" sz="1800" dirty="0">
                    <a:effectLst/>
                    <a:latin typeface="ACaslonPro"/>
                  </a:rPr>
                  <a:t>For example, the ground state (</a:t>
                </a:r>
                <a14:m>
                  <m:oMath xmlns:m="http://schemas.openxmlformats.org/officeDocument/2006/math">
                    <m:r>
                      <a:rPr lang="en-US" sz="1800" i="1" dirty="0" smtClean="0">
                        <a:effectLst/>
                        <a:latin typeface="Cambria Math" panose="02040503050406030204" pitchFamily="18" charset="0"/>
                      </a:rPr>
                      <m:t>𝑛</m:t>
                    </m:r>
                    <m:r>
                      <a:rPr lang="en-US" sz="1800" i="1" dirty="0" smtClean="0">
                        <a:effectLst/>
                        <a:latin typeface="Cambria Math" panose="02040503050406030204" pitchFamily="18" charset="0"/>
                      </a:rPr>
                      <m:t>=1, </m:t>
                    </m:r>
                    <m:r>
                      <a:rPr lang="en-US" sz="1800" i="1" dirty="0" smtClean="0">
                        <a:effectLst/>
                        <a:latin typeface="Cambria Math" panose="02040503050406030204" pitchFamily="18" charset="0"/>
                      </a:rPr>
                      <m:t>𝑙</m:t>
                    </m:r>
                    <m:r>
                      <a:rPr lang="en-US" sz="1800" i="1" dirty="0" smtClean="0">
                        <a:effectLst/>
                        <a:latin typeface="Cambria Math" panose="02040503050406030204" pitchFamily="18" charset="0"/>
                      </a:rPr>
                      <m:t>=0, </m:t>
                    </m:r>
                    <m:r>
                      <a:rPr lang="en-US" sz="1800" i="1" dirty="0" smtClean="0">
                        <a:effectLst/>
                        <a:latin typeface="Cambria Math" panose="02040503050406030204" pitchFamily="18" charset="0"/>
                      </a:rPr>
                      <m:t>𝑗</m:t>
                    </m:r>
                    <m:r>
                      <a:rPr lang="en-US" sz="1800" i="1" dirty="0" smtClean="0">
                        <a:effectLst/>
                        <a:latin typeface="Cambria Math" panose="02040503050406030204" pitchFamily="18" charset="0"/>
                      </a:rPr>
                      <m:t>=1/2 </m:t>
                    </m:r>
                  </m:oMath>
                </a14:m>
                <a:r>
                  <a:rPr lang="en-US" sz="1800" dirty="0">
                    <a:effectLst/>
                    <a:latin typeface="ACaslonPro"/>
                  </a:rPr>
                  <a:t>and therefore </a:t>
                </a:r>
                <a14:m>
                  <m:oMath xmlns:m="http://schemas.openxmlformats.org/officeDocument/2006/math">
                    <m:sSub>
                      <m:sSubPr>
                        <m:ctrlPr>
                          <a:rPr lang="en-US" sz="1800" i="1" smtClean="0">
                            <a:effectLst/>
                            <a:latin typeface="Cambria Math" panose="02040503050406030204" pitchFamily="18" charset="0"/>
                          </a:rPr>
                        </m:ctrlPr>
                      </m:sSubPr>
                      <m:e>
                        <m:r>
                          <a:rPr lang="en-US" sz="1800" b="0" i="1" smtClean="0">
                            <a:effectLst/>
                            <a:latin typeface="Cambria Math" panose="02040503050406030204" pitchFamily="18" charset="0"/>
                          </a:rPr>
                          <m:t>𝑔</m:t>
                        </m:r>
                      </m:e>
                      <m:sub>
                        <m:r>
                          <a:rPr lang="en-US" sz="1800" b="0" i="1" smtClean="0">
                            <a:effectLst/>
                            <a:latin typeface="Cambria Math" panose="02040503050406030204" pitchFamily="18" charset="0"/>
                          </a:rPr>
                          <m:t>𝐽</m:t>
                        </m:r>
                      </m:sub>
                    </m:sSub>
                    <m:r>
                      <a:rPr lang="en-US" sz="1800" b="0" i="1" smtClean="0">
                        <a:effectLst/>
                        <a:latin typeface="Cambria Math" panose="02040503050406030204" pitchFamily="18" charset="0"/>
                      </a:rPr>
                      <m:t>=2</m:t>
                    </m:r>
                  </m:oMath>
                </a14:m>
                <a:r>
                  <a:rPr lang="en-US" dirty="0"/>
                  <a:t>) splits into two levels</a:t>
                </a:r>
              </a:p>
            </p:txBody>
          </p:sp>
        </mc:Choice>
        <mc:Fallback xmlns="">
          <p:sp>
            <p:nvSpPr>
              <p:cNvPr id="7" name="TextBox 6">
                <a:extLst>
                  <a:ext uri="{FF2B5EF4-FFF2-40B4-BE49-F238E27FC236}">
                    <a16:creationId xmlns:a16="http://schemas.microsoft.com/office/drawing/2014/main" id="{EC32BE1D-F309-6ED4-2448-F228DE2EAD8F}"/>
                  </a:ext>
                </a:extLst>
              </p:cNvPr>
              <p:cNvSpPr txBox="1">
                <a:spLocks noRot="1" noChangeAspect="1" noMove="1" noResize="1" noEditPoints="1" noAdjustHandles="1" noChangeArrowheads="1" noChangeShapeType="1" noTextEdit="1"/>
              </p:cNvSpPr>
              <p:nvPr/>
            </p:nvSpPr>
            <p:spPr>
              <a:xfrm>
                <a:off x="308263" y="1080284"/>
                <a:ext cx="10789227" cy="388761"/>
              </a:xfrm>
              <a:prstGeom prst="rect">
                <a:avLst/>
              </a:prstGeom>
              <a:blipFill>
                <a:blip r:embed="rId3"/>
                <a:stretch>
                  <a:fillRect l="-471" t="-3125" b="-187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642E2C0B-593D-62D4-91C4-557A0F78B834}"/>
                  </a:ext>
                </a:extLst>
              </p:cNvPr>
              <p:cNvSpPr txBox="1"/>
              <p:nvPr/>
            </p:nvSpPr>
            <p:spPr>
              <a:xfrm>
                <a:off x="308262" y="2388620"/>
                <a:ext cx="11672455" cy="388761"/>
              </a:xfrm>
              <a:prstGeom prst="rect">
                <a:avLst/>
              </a:prstGeom>
              <a:noFill/>
            </p:spPr>
            <p:txBody>
              <a:bodyPr wrap="square" rtlCol="0">
                <a:spAutoFit/>
              </a:bodyPr>
              <a:lstStyle/>
              <a:p>
                <a:r>
                  <a:rPr lang="en-US" sz="1800" dirty="0">
                    <a:effectLst/>
                    <a:latin typeface="ACaslonPro"/>
                  </a:rPr>
                  <a:t>with the plus sign for </a:t>
                </a:r>
                <a14:m>
                  <m:oMath xmlns:m="http://schemas.openxmlformats.org/officeDocument/2006/math">
                    <m:sSub>
                      <m:sSubPr>
                        <m:ctrlPr>
                          <a:rPr lang="en-US" sz="1800" i="1" smtClean="0">
                            <a:effectLst/>
                            <a:latin typeface="Cambria Math" panose="02040503050406030204" pitchFamily="18" charset="0"/>
                          </a:rPr>
                        </m:ctrlPr>
                      </m:sSubPr>
                      <m:e>
                        <m:r>
                          <a:rPr lang="en-US" sz="1800" b="0" i="1" smtClean="0">
                            <a:effectLst/>
                            <a:latin typeface="Cambria Math" panose="02040503050406030204" pitchFamily="18" charset="0"/>
                          </a:rPr>
                          <m:t>𝑚</m:t>
                        </m:r>
                      </m:e>
                      <m:sub>
                        <m:r>
                          <a:rPr lang="en-US" sz="1800" b="0" i="1" smtClean="0">
                            <a:effectLst/>
                            <a:latin typeface="Cambria Math" panose="02040503050406030204" pitchFamily="18" charset="0"/>
                          </a:rPr>
                          <m:t>𝐽</m:t>
                        </m:r>
                      </m:sub>
                    </m:sSub>
                    <m:r>
                      <a:rPr lang="en-US" sz="1800" b="0" i="1" smtClean="0">
                        <a:effectLst/>
                        <a:latin typeface="Cambria Math" panose="02040503050406030204" pitchFamily="18" charset="0"/>
                      </a:rPr>
                      <m:t>=1/2</m:t>
                    </m:r>
                  </m:oMath>
                </a14:m>
                <a:r>
                  <a:rPr lang="en-US" sz="1800" dirty="0">
                    <a:effectLst/>
                    <a:latin typeface="ACaslonPro"/>
                  </a:rPr>
                  <a:t> and minus for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𝑚</m:t>
                        </m:r>
                      </m:e>
                      <m:sub>
                        <m:r>
                          <a:rPr lang="en-US" i="1">
                            <a:latin typeface="Cambria Math" panose="02040503050406030204" pitchFamily="18" charset="0"/>
                          </a:rPr>
                          <m:t>𝐽</m:t>
                        </m:r>
                      </m:sub>
                    </m:sSub>
                    <m:r>
                      <a:rPr lang="en-US" i="1">
                        <a:latin typeface="Cambria Math" panose="02040503050406030204" pitchFamily="18" charset="0"/>
                      </a:rPr>
                      <m:t>=</m:t>
                    </m:r>
                    <m:r>
                      <a:rPr lang="en-US" b="0" i="1" smtClean="0">
                        <a:latin typeface="Cambria Math" panose="02040503050406030204" pitchFamily="18" charset="0"/>
                      </a:rPr>
                      <m:t>−</m:t>
                    </m:r>
                    <m:r>
                      <a:rPr lang="en-US" i="1">
                        <a:latin typeface="Cambria Math" panose="02040503050406030204" pitchFamily="18" charset="0"/>
                      </a:rPr>
                      <m:t>1/2</m:t>
                    </m:r>
                  </m:oMath>
                </a14:m>
                <a:r>
                  <a:rPr lang="en-US" sz="1800" dirty="0">
                    <a:effectLst/>
                    <a:latin typeface="ACaslonPro"/>
                  </a:rPr>
                  <a:t>. </a:t>
                </a:r>
                <a:r>
                  <a:rPr lang="en-US" dirty="0"/>
                  <a:t>These energies are plotted below for higher </a:t>
                </a:r>
                <a14:m>
                  <m:oMath xmlns:m="http://schemas.openxmlformats.org/officeDocument/2006/math">
                    <m:r>
                      <a:rPr lang="en-US" i="1" dirty="0" smtClean="0">
                        <a:latin typeface="Cambria Math" panose="02040503050406030204" pitchFamily="18" charset="0"/>
                      </a:rPr>
                      <m:t>𝑛</m:t>
                    </m:r>
                  </m:oMath>
                </a14:m>
                <a:r>
                  <a:rPr lang="en-US" dirty="0"/>
                  <a:t> as well</a:t>
                </a:r>
                <a:r>
                  <a:rPr lang="en-US" sz="1800" dirty="0">
                    <a:effectLst/>
                    <a:latin typeface="ACaslonPro"/>
                  </a:rPr>
                  <a:t> </a:t>
                </a:r>
                <a:endParaRPr lang="en-US" dirty="0"/>
              </a:p>
            </p:txBody>
          </p:sp>
        </mc:Choice>
        <mc:Fallback xmlns="">
          <p:sp>
            <p:nvSpPr>
              <p:cNvPr id="8" name="TextBox 7">
                <a:extLst>
                  <a:ext uri="{FF2B5EF4-FFF2-40B4-BE49-F238E27FC236}">
                    <a16:creationId xmlns:a16="http://schemas.microsoft.com/office/drawing/2014/main" id="{642E2C0B-593D-62D4-91C4-557A0F78B834}"/>
                  </a:ext>
                </a:extLst>
              </p:cNvPr>
              <p:cNvSpPr txBox="1">
                <a:spLocks noRot="1" noChangeAspect="1" noMove="1" noResize="1" noEditPoints="1" noAdjustHandles="1" noChangeArrowheads="1" noChangeShapeType="1" noTextEdit="1"/>
              </p:cNvSpPr>
              <p:nvPr/>
            </p:nvSpPr>
            <p:spPr>
              <a:xfrm>
                <a:off x="308262" y="2388620"/>
                <a:ext cx="11672455" cy="388761"/>
              </a:xfrm>
              <a:prstGeom prst="rect">
                <a:avLst/>
              </a:prstGeom>
              <a:blipFill>
                <a:blip r:embed="rId4"/>
                <a:stretch>
                  <a:fillRect l="-435" t="-9677" b="-22581"/>
                </a:stretch>
              </a:blipFill>
            </p:spPr>
            <p:txBody>
              <a:bodyPr/>
              <a:lstStyle/>
              <a:p>
                <a:r>
                  <a:rPr lang="en-US">
                    <a:noFill/>
                  </a:rPr>
                  <a:t> </a:t>
                </a:r>
              </a:p>
            </p:txBody>
          </p:sp>
        </mc:Fallback>
      </mc:AlternateContent>
      <p:pic>
        <p:nvPicPr>
          <p:cNvPr id="10" name="Picture 9" descr="A diagram of a mathematical equation&#10;&#10;Description automatically generated">
            <a:extLst>
              <a:ext uri="{FF2B5EF4-FFF2-40B4-BE49-F238E27FC236}">
                <a16:creationId xmlns:a16="http://schemas.microsoft.com/office/drawing/2014/main" id="{E260731E-91C3-BBE8-F4BC-3B205E691274}"/>
              </a:ext>
            </a:extLst>
          </p:cNvPr>
          <p:cNvPicPr>
            <a:picLocks noChangeAspect="1"/>
          </p:cNvPicPr>
          <p:nvPr/>
        </p:nvPicPr>
        <p:blipFill>
          <a:blip r:embed="rId5"/>
          <a:stretch>
            <a:fillRect/>
          </a:stretch>
        </p:blipFill>
        <p:spPr>
          <a:xfrm>
            <a:off x="172027" y="2899987"/>
            <a:ext cx="4136759" cy="3553569"/>
          </a:xfrm>
          <a:prstGeom prst="rect">
            <a:avLst/>
          </a:prstGeom>
        </p:spPr>
      </p:pic>
      <p:pic>
        <p:nvPicPr>
          <p:cNvPr id="12" name="Picture 11" descr="A diagram of a graph&#10;&#10;Description automatically generated with medium confidence">
            <a:extLst>
              <a:ext uri="{FF2B5EF4-FFF2-40B4-BE49-F238E27FC236}">
                <a16:creationId xmlns:a16="http://schemas.microsoft.com/office/drawing/2014/main" id="{B2FAFB0C-12C6-631D-3756-D48E07105E77}"/>
              </a:ext>
            </a:extLst>
          </p:cNvPr>
          <p:cNvPicPr>
            <a:picLocks noChangeAspect="1"/>
          </p:cNvPicPr>
          <p:nvPr/>
        </p:nvPicPr>
        <p:blipFill>
          <a:blip r:embed="rId6"/>
          <a:stretch>
            <a:fillRect/>
          </a:stretch>
        </p:blipFill>
        <p:spPr>
          <a:xfrm>
            <a:off x="6009410" y="3073576"/>
            <a:ext cx="4814454" cy="3550052"/>
          </a:xfrm>
          <a:prstGeom prst="rect">
            <a:avLst/>
          </a:prstGeom>
        </p:spPr>
      </p:pic>
    </p:spTree>
    <p:extLst>
      <p:ext uri="{BB962C8B-B14F-4D97-AF65-F5344CB8AC3E}">
        <p14:creationId xmlns:p14="http://schemas.microsoft.com/office/powerpoint/2010/main" val="6118457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9A5C20-BB9A-0665-293F-D182DA24B88D}"/>
              </a:ext>
            </a:extLst>
          </p:cNvPr>
          <p:cNvSpPr>
            <a:spLocks noGrp="1"/>
          </p:cNvSpPr>
          <p:nvPr>
            <p:ph type="title"/>
          </p:nvPr>
        </p:nvSpPr>
        <p:spPr>
          <a:xfrm>
            <a:off x="297873" y="0"/>
            <a:ext cx="10515600" cy="1325563"/>
          </a:xfrm>
        </p:spPr>
        <p:txBody>
          <a:bodyPr/>
          <a:lstStyle/>
          <a:p>
            <a:r>
              <a:rPr lang="en-US" b="1" dirty="0"/>
              <a:t>Strong-Field Zeeman Effect </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C03EC559-5C9C-DC5A-97DF-9B9D7F7FDDE9}"/>
                  </a:ext>
                </a:extLst>
              </p:cNvPr>
              <p:cNvSpPr txBox="1"/>
              <p:nvPr/>
            </p:nvSpPr>
            <p:spPr>
              <a:xfrm>
                <a:off x="297873" y="1140897"/>
                <a:ext cx="11110029" cy="677173"/>
              </a:xfrm>
              <a:prstGeom prst="rect">
                <a:avLst/>
              </a:prstGeom>
              <a:noFill/>
            </p:spPr>
            <p:txBody>
              <a:bodyPr wrap="none" rtlCol="0">
                <a:spAutoFit/>
              </a:bodyPr>
              <a:lstStyle/>
              <a:p>
                <a:r>
                  <a:rPr lang="en-US" dirty="0"/>
                  <a:t>If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𝐵</m:t>
                        </m:r>
                      </m:e>
                      <m:sub>
                        <m:r>
                          <a:rPr lang="en-US" b="0" i="1" smtClean="0">
                            <a:latin typeface="Cambria Math" panose="02040503050406030204" pitchFamily="18" charset="0"/>
                          </a:rPr>
                          <m:t>𝑒𝑥𝑡</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𝐵</m:t>
                        </m:r>
                      </m:e>
                      <m:sub>
                        <m:r>
                          <a:rPr lang="en-US" b="0" i="1" smtClean="0">
                            <a:latin typeface="Cambria Math" panose="02040503050406030204" pitchFamily="18" charset="0"/>
                          </a:rPr>
                          <m:t>𝑖𝑛𝑡</m:t>
                        </m:r>
                      </m:sub>
                    </m:sSub>
                  </m:oMath>
                </a14:m>
                <a:r>
                  <a:rPr lang="en-US" dirty="0"/>
                  <a:t> the Zeeman effect dominates, and we take the “unperturbed” Hamiltonian to be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𝐻</m:t>
                        </m:r>
                      </m:e>
                      <m:sub>
                        <m:r>
                          <a:rPr lang="en-US" b="0" i="1" smtClean="0">
                            <a:latin typeface="Cambria Math" panose="02040503050406030204" pitchFamily="18" charset="0"/>
                          </a:rPr>
                          <m:t>𝐵𝑜h𝑟</m:t>
                        </m:r>
                      </m:sub>
                    </m:sSub>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𝐻</m:t>
                        </m:r>
                      </m:e>
                      <m:sub>
                        <m:r>
                          <a:rPr lang="en-US" b="0" i="1" smtClean="0">
                            <a:latin typeface="Cambria Math" panose="02040503050406030204" pitchFamily="18" charset="0"/>
                          </a:rPr>
                          <m:t>𝑧</m:t>
                        </m:r>
                      </m:sub>
                      <m:sup>
                        <m:r>
                          <a:rPr lang="en-US" b="0" i="1" smtClean="0">
                            <a:latin typeface="Cambria Math" panose="02040503050406030204" pitchFamily="18" charset="0"/>
                          </a:rPr>
                          <m:t>′</m:t>
                        </m:r>
                      </m:sup>
                    </m:sSubSup>
                  </m:oMath>
                </a14:m>
                <a:r>
                  <a:rPr lang="en-US" dirty="0"/>
                  <a:t> and the </a:t>
                </a:r>
              </a:p>
              <a:p>
                <a:r>
                  <a:rPr lang="en-US" dirty="0"/>
                  <a:t>perturbation is </a:t>
                </a:r>
                <a14:m>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𝐻</m:t>
                        </m:r>
                      </m:e>
                      <m:sub>
                        <m:r>
                          <a:rPr lang="en-US" b="0" i="1" smtClean="0">
                            <a:latin typeface="Cambria Math" panose="02040503050406030204" pitchFamily="18" charset="0"/>
                          </a:rPr>
                          <m:t>𝑓𝑠</m:t>
                        </m:r>
                      </m:sub>
                      <m:sup>
                        <m:r>
                          <a:rPr lang="en-US" b="0" i="1" smtClean="0">
                            <a:latin typeface="Cambria Math" panose="02040503050406030204" pitchFamily="18" charset="0"/>
                          </a:rPr>
                          <m:t>′</m:t>
                        </m:r>
                      </m:sup>
                    </m:sSubSup>
                  </m:oMath>
                </a14:m>
                <a:r>
                  <a:rPr lang="en-US" dirty="0"/>
                  <a:t> </a:t>
                </a:r>
              </a:p>
            </p:txBody>
          </p:sp>
        </mc:Choice>
        <mc:Fallback xmlns="">
          <p:sp>
            <p:nvSpPr>
              <p:cNvPr id="5" name="TextBox 4">
                <a:extLst>
                  <a:ext uri="{FF2B5EF4-FFF2-40B4-BE49-F238E27FC236}">
                    <a16:creationId xmlns:a16="http://schemas.microsoft.com/office/drawing/2014/main" id="{C03EC559-5C9C-DC5A-97DF-9B9D7F7FDDE9}"/>
                  </a:ext>
                </a:extLst>
              </p:cNvPr>
              <p:cNvSpPr txBox="1">
                <a:spLocks noRot="1" noChangeAspect="1" noMove="1" noResize="1" noEditPoints="1" noAdjustHandles="1" noChangeArrowheads="1" noChangeShapeType="1" noTextEdit="1"/>
              </p:cNvSpPr>
              <p:nvPr/>
            </p:nvSpPr>
            <p:spPr>
              <a:xfrm>
                <a:off x="297873" y="1140897"/>
                <a:ext cx="11110029" cy="677173"/>
              </a:xfrm>
              <a:prstGeom prst="rect">
                <a:avLst/>
              </a:prstGeom>
              <a:blipFill>
                <a:blip r:embed="rId2"/>
                <a:stretch>
                  <a:fillRect l="-457" t="-3636" b="-9091"/>
                </a:stretch>
              </a:blipFill>
            </p:spPr>
            <p:txBody>
              <a:bodyPr/>
              <a:lstStyle/>
              <a:p>
                <a:r>
                  <a:rPr lang="en-US">
                    <a:noFill/>
                  </a:rPr>
                  <a:t> </a:t>
                </a:r>
              </a:p>
            </p:txBody>
          </p:sp>
        </mc:Fallback>
      </mc:AlternateContent>
      <p:pic>
        <p:nvPicPr>
          <p:cNvPr id="7" name="Picture 6" descr="A black text on a white background&#10;&#10;Description automatically generated">
            <a:extLst>
              <a:ext uri="{FF2B5EF4-FFF2-40B4-BE49-F238E27FC236}">
                <a16:creationId xmlns:a16="http://schemas.microsoft.com/office/drawing/2014/main" id="{43403B0B-38C6-7282-E904-31979EB20FBE}"/>
              </a:ext>
            </a:extLst>
          </p:cNvPr>
          <p:cNvPicPr>
            <a:picLocks noChangeAspect="1"/>
          </p:cNvPicPr>
          <p:nvPr/>
        </p:nvPicPr>
        <p:blipFill>
          <a:blip r:embed="rId3"/>
          <a:stretch>
            <a:fillRect/>
          </a:stretch>
        </p:blipFill>
        <p:spPr>
          <a:xfrm>
            <a:off x="3587750" y="1673447"/>
            <a:ext cx="1816100" cy="533400"/>
          </a:xfrm>
          <a:prstGeom prst="rect">
            <a:avLst/>
          </a:prstGeom>
        </p:spPr>
      </p:pic>
      <p:pic>
        <p:nvPicPr>
          <p:cNvPr id="9" name="Picture 8" descr="A black text on a white background&#10;&#10;Description automatically generated">
            <a:extLst>
              <a:ext uri="{FF2B5EF4-FFF2-40B4-BE49-F238E27FC236}">
                <a16:creationId xmlns:a16="http://schemas.microsoft.com/office/drawing/2014/main" id="{2C355D6C-DAD0-0C45-6E1C-E2979D3104B5}"/>
              </a:ext>
            </a:extLst>
          </p:cNvPr>
          <p:cNvPicPr>
            <a:picLocks noChangeAspect="1"/>
          </p:cNvPicPr>
          <p:nvPr/>
        </p:nvPicPr>
        <p:blipFill>
          <a:blip r:embed="rId4"/>
          <a:stretch>
            <a:fillRect/>
          </a:stretch>
        </p:blipFill>
        <p:spPr>
          <a:xfrm>
            <a:off x="3752645" y="2822769"/>
            <a:ext cx="3738170" cy="881761"/>
          </a:xfrm>
          <a:prstGeom prst="rect">
            <a:avLst/>
          </a:prstGeom>
        </p:spPr>
      </p:pic>
      <p:pic>
        <p:nvPicPr>
          <p:cNvPr id="11" name="Picture 10" descr="A black letter on a white background&#10;&#10;Description automatically generated">
            <a:extLst>
              <a:ext uri="{FF2B5EF4-FFF2-40B4-BE49-F238E27FC236}">
                <a16:creationId xmlns:a16="http://schemas.microsoft.com/office/drawing/2014/main" id="{2A99E452-B8FA-5CFB-69A4-CDB16D6756DE}"/>
              </a:ext>
            </a:extLst>
          </p:cNvPr>
          <p:cNvPicPr>
            <a:picLocks noChangeAspect="1"/>
          </p:cNvPicPr>
          <p:nvPr/>
        </p:nvPicPr>
        <p:blipFill>
          <a:blip r:embed="rId5"/>
          <a:stretch>
            <a:fillRect/>
          </a:stretch>
        </p:blipFill>
        <p:spPr>
          <a:xfrm>
            <a:off x="5865009" y="1672992"/>
            <a:ext cx="495300" cy="596900"/>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4342EFEE-D0CA-DB16-3A58-3EE8F0FE5592}"/>
                  </a:ext>
                </a:extLst>
              </p:cNvPr>
              <p:cNvSpPr txBox="1"/>
              <p:nvPr/>
            </p:nvSpPr>
            <p:spPr>
              <a:xfrm>
                <a:off x="5537364" y="1755481"/>
                <a:ext cx="41069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m:t>
                      </m:r>
                    </m:oMath>
                  </m:oMathPara>
                </a14:m>
                <a:endParaRPr lang="en-US" dirty="0"/>
              </a:p>
            </p:txBody>
          </p:sp>
        </mc:Choice>
        <mc:Fallback xmlns="">
          <p:sp>
            <p:nvSpPr>
              <p:cNvPr id="12" name="TextBox 11">
                <a:extLst>
                  <a:ext uri="{FF2B5EF4-FFF2-40B4-BE49-F238E27FC236}">
                    <a16:creationId xmlns:a16="http://schemas.microsoft.com/office/drawing/2014/main" id="{4342EFEE-D0CA-DB16-3A58-3EE8F0FE5592}"/>
                  </a:ext>
                </a:extLst>
              </p:cNvPr>
              <p:cNvSpPr txBox="1">
                <a:spLocks noRot="1" noChangeAspect="1" noMove="1" noResize="1" noEditPoints="1" noAdjustHandles="1" noChangeArrowheads="1" noChangeShapeType="1" noTextEdit="1"/>
              </p:cNvSpPr>
              <p:nvPr/>
            </p:nvSpPr>
            <p:spPr>
              <a:xfrm>
                <a:off x="5537364" y="1755481"/>
                <a:ext cx="410690" cy="369332"/>
              </a:xfrm>
              <a:prstGeom prst="rect">
                <a:avLst/>
              </a:prstGeom>
              <a:blipFill>
                <a:blip r:embed="rId6"/>
                <a:stretch>
                  <a:fillRect/>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B43029C8-ABDF-95A7-8BB7-6C862611DE7B}"/>
              </a:ext>
            </a:extLst>
          </p:cNvPr>
          <p:cNvSpPr txBox="1"/>
          <p:nvPr/>
        </p:nvSpPr>
        <p:spPr>
          <a:xfrm>
            <a:off x="342900" y="2566555"/>
            <a:ext cx="2841547" cy="369332"/>
          </a:xfrm>
          <a:prstGeom prst="rect">
            <a:avLst/>
          </a:prstGeom>
          <a:noFill/>
        </p:spPr>
        <p:txBody>
          <a:bodyPr wrap="none" rtlCol="0">
            <a:spAutoFit/>
          </a:bodyPr>
          <a:lstStyle/>
          <a:p>
            <a:r>
              <a:rPr lang="en-US" dirty="0"/>
              <a:t>The </a:t>
            </a:r>
            <a:r>
              <a:rPr lang="en-US" sz="1800" dirty="0">
                <a:effectLst/>
                <a:latin typeface="ACaslonPro"/>
              </a:rPr>
              <a:t>Zeeman Hamiltonian is </a:t>
            </a:r>
            <a:r>
              <a:rPr lang="en-US" dirty="0"/>
              <a:t> </a:t>
            </a:r>
          </a:p>
        </p:txBody>
      </p:sp>
      <p:sp>
        <p:nvSpPr>
          <p:cNvPr id="14" name="TextBox 13">
            <a:extLst>
              <a:ext uri="{FF2B5EF4-FFF2-40B4-BE49-F238E27FC236}">
                <a16:creationId xmlns:a16="http://schemas.microsoft.com/office/drawing/2014/main" id="{CD3FB64F-C1FA-7B68-8944-28ECDDC1B669}"/>
              </a:ext>
            </a:extLst>
          </p:cNvPr>
          <p:cNvSpPr txBox="1"/>
          <p:nvPr/>
        </p:nvSpPr>
        <p:spPr>
          <a:xfrm>
            <a:off x="290204" y="3926560"/>
            <a:ext cx="6266459" cy="369332"/>
          </a:xfrm>
          <a:prstGeom prst="rect">
            <a:avLst/>
          </a:prstGeom>
          <a:noFill/>
        </p:spPr>
        <p:txBody>
          <a:bodyPr wrap="none" rtlCol="0">
            <a:spAutoFit/>
          </a:bodyPr>
          <a:lstStyle/>
          <a:p>
            <a:r>
              <a:rPr lang="en-US" sz="1800" dirty="0">
                <a:effectLst/>
                <a:latin typeface="ACaslonPro"/>
              </a:rPr>
              <a:t>and it is straightforward to compute the “unperturbed” energies </a:t>
            </a:r>
            <a:endParaRPr lang="en-US" dirty="0"/>
          </a:p>
        </p:txBody>
      </p:sp>
      <p:pic>
        <p:nvPicPr>
          <p:cNvPr id="16" name="Picture 15" descr="A mathematical equation with a plus and a positive symbol&#10;&#10;Description automatically generated">
            <a:extLst>
              <a:ext uri="{FF2B5EF4-FFF2-40B4-BE49-F238E27FC236}">
                <a16:creationId xmlns:a16="http://schemas.microsoft.com/office/drawing/2014/main" id="{26DA9EE1-C8FE-8867-BC3E-44117FD1AAA7}"/>
              </a:ext>
            </a:extLst>
          </p:cNvPr>
          <p:cNvPicPr>
            <a:picLocks noChangeAspect="1"/>
          </p:cNvPicPr>
          <p:nvPr/>
        </p:nvPicPr>
        <p:blipFill>
          <a:blip r:embed="rId7"/>
          <a:stretch>
            <a:fillRect/>
          </a:stretch>
        </p:blipFill>
        <p:spPr>
          <a:xfrm>
            <a:off x="2871851" y="4415767"/>
            <a:ext cx="5690258" cy="1002130"/>
          </a:xfrm>
          <a:prstGeom prst="rect">
            <a:avLst/>
          </a:prstGeom>
        </p:spPr>
      </p:pic>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0A3665C0-C20B-F1EF-F562-C3AF3FAEBB78}"/>
                  </a:ext>
                </a:extLst>
              </p:cNvPr>
              <p:cNvSpPr txBox="1"/>
              <p:nvPr/>
            </p:nvSpPr>
            <p:spPr>
              <a:xfrm>
                <a:off x="405245" y="5756564"/>
                <a:ext cx="11668991" cy="923330"/>
              </a:xfrm>
              <a:prstGeom prst="rect">
                <a:avLst/>
              </a:prstGeom>
              <a:noFill/>
            </p:spPr>
            <p:txBody>
              <a:bodyPr wrap="square" rtlCol="0">
                <a:spAutoFit/>
              </a:bodyPr>
              <a:lstStyle/>
              <a:p>
                <a:r>
                  <a:rPr lang="en-US" dirty="0"/>
                  <a:t>The states we are using here are </a:t>
                </a:r>
                <a14:m>
                  <m:oMath xmlns:m="http://schemas.openxmlformats.org/officeDocument/2006/math">
                    <m:r>
                      <a:rPr lang="en-US" b="0" i="0" smtClean="0">
                        <a:latin typeface="Cambria Math" panose="02040503050406030204" pitchFamily="18" charset="0"/>
                      </a:rPr>
                      <m:t>|</m:t>
                    </m:r>
                    <m:d>
                      <m:dPr>
                        <m:begChr m:val=""/>
                        <m:endChr m:val="⟩"/>
                        <m:ctrlPr>
                          <a:rPr lang="en-US" i="1" smtClean="0">
                            <a:latin typeface="Cambria Math" panose="02040503050406030204" pitchFamily="18" charset="0"/>
                          </a:rPr>
                        </m:ctrlPr>
                      </m:dPr>
                      <m:e>
                        <m:r>
                          <a:rPr lang="en-US" b="0" i="1" smtClean="0">
                            <a:latin typeface="Cambria Math" panose="02040503050406030204" pitchFamily="18" charset="0"/>
                          </a:rPr>
                          <m:t>𝑛𝑙</m:t>
                        </m:r>
                        <m:sSub>
                          <m:sSubPr>
                            <m:ctrlPr>
                              <a:rPr lang="en-US" i="1">
                                <a:latin typeface="Cambria Math" panose="02040503050406030204" pitchFamily="18" charset="0"/>
                              </a:rPr>
                            </m:ctrlPr>
                          </m:sSubPr>
                          <m:e>
                            <m:r>
                              <a:rPr lang="en-US" b="0" i="1" smtClean="0">
                                <a:latin typeface="Cambria Math" panose="02040503050406030204" pitchFamily="18" charset="0"/>
                              </a:rPr>
                              <m:t>𝑚</m:t>
                            </m:r>
                          </m:e>
                          <m:sub>
                            <m:r>
                              <a:rPr lang="en-US" b="0" i="1" smtClean="0">
                                <a:latin typeface="Cambria Math" panose="02040503050406030204" pitchFamily="18" charset="0"/>
                              </a:rPr>
                              <m:t>𝑙</m:t>
                            </m:r>
                          </m:sub>
                        </m:sSub>
                        <m:sSub>
                          <m:sSubPr>
                            <m:ctrlPr>
                              <a:rPr lang="en-US" i="1">
                                <a:latin typeface="Cambria Math" panose="02040503050406030204" pitchFamily="18" charset="0"/>
                              </a:rPr>
                            </m:ctrlPr>
                          </m:sSubPr>
                          <m:e>
                            <m:r>
                              <a:rPr lang="en-US" i="1">
                                <a:latin typeface="Cambria Math" panose="02040503050406030204" pitchFamily="18" charset="0"/>
                              </a:rPr>
                              <m:t>𝑚</m:t>
                            </m:r>
                          </m:e>
                          <m:sub>
                            <m:r>
                              <a:rPr lang="en-US" b="0" i="1" smtClean="0">
                                <a:latin typeface="Cambria Math" panose="02040503050406030204" pitchFamily="18" charset="0"/>
                              </a:rPr>
                              <m:t>𝑠</m:t>
                            </m:r>
                          </m:sub>
                        </m:sSub>
                      </m:e>
                    </m:d>
                  </m:oMath>
                </a14:m>
                <a:r>
                  <a:rPr lang="en-US" dirty="0"/>
                  <a:t> and are degenerate, since the energy does not depend on </a:t>
                </a:r>
                <a14:m>
                  <m:oMath xmlns:m="http://schemas.openxmlformats.org/officeDocument/2006/math">
                    <m:r>
                      <a:rPr lang="en-US" i="1" dirty="0" smtClean="0">
                        <a:latin typeface="Cambria Math" panose="02040503050406030204" pitchFamily="18" charset="0"/>
                      </a:rPr>
                      <m:t>𝑙</m:t>
                    </m:r>
                  </m:oMath>
                </a14:m>
                <a:r>
                  <a:rPr lang="en-US" dirty="0"/>
                  <a:t> and there is an additional degeneracy due to the fact that, for example,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𝑚</m:t>
                        </m:r>
                      </m:e>
                      <m:sub>
                        <m:r>
                          <a:rPr lang="en-US" b="0" i="1" smtClean="0">
                            <a:latin typeface="Cambria Math" panose="02040503050406030204" pitchFamily="18" charset="0"/>
                          </a:rPr>
                          <m:t>𝑙</m:t>
                        </m:r>
                      </m:sub>
                    </m:sSub>
                    <m:r>
                      <a:rPr lang="en-US" b="0" i="1" smtClean="0">
                        <a:latin typeface="Cambria Math" panose="02040503050406030204" pitchFamily="18" charset="0"/>
                      </a:rPr>
                      <m:t>=3</m:t>
                    </m:r>
                  </m:oMath>
                </a14:m>
                <a:r>
                  <a:rPr lang="en-US" dirty="0"/>
                  <a:t>  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𝑚</m:t>
                        </m:r>
                      </m:e>
                      <m:sub>
                        <m:r>
                          <a:rPr lang="en-US" b="0" i="1" smtClean="0">
                            <a:latin typeface="Cambria Math" panose="02040503050406030204" pitchFamily="18" charset="0"/>
                          </a:rPr>
                          <m:t>𝑠</m:t>
                        </m:r>
                      </m:sub>
                    </m:sSub>
                    <m:r>
                      <a:rPr lang="en-US" i="1">
                        <a:latin typeface="Cambria Math" panose="02040503050406030204" pitchFamily="18" charset="0"/>
                      </a:rPr>
                      <m:t>=</m:t>
                    </m:r>
                    <m:r>
                      <a:rPr lang="en-US" b="0" i="1" smtClean="0">
                        <a:latin typeface="Cambria Math" panose="02040503050406030204" pitchFamily="18" charset="0"/>
                      </a:rPr>
                      <m:t>−1/2</m:t>
                    </m:r>
                  </m:oMath>
                </a14:m>
                <a:r>
                  <a:rPr lang="en-US" dirty="0"/>
                  <a:t>; 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𝑚</m:t>
                        </m:r>
                      </m:e>
                      <m:sub>
                        <m:r>
                          <a:rPr lang="en-US" i="1">
                            <a:latin typeface="Cambria Math" panose="02040503050406030204" pitchFamily="18" charset="0"/>
                          </a:rPr>
                          <m:t>𝑙</m:t>
                        </m:r>
                      </m:sub>
                    </m:sSub>
                    <m:r>
                      <a:rPr lang="en-US" i="1">
                        <a:latin typeface="Cambria Math" panose="02040503050406030204" pitchFamily="18" charset="0"/>
                      </a:rPr>
                      <m:t>=</m:t>
                    </m:r>
                    <m:r>
                      <a:rPr lang="en-US" b="0" i="1" smtClean="0">
                        <a:latin typeface="Cambria Math" panose="02040503050406030204" pitchFamily="18" charset="0"/>
                      </a:rPr>
                      <m:t>1</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𝑚</m:t>
                        </m:r>
                      </m:e>
                      <m:sub>
                        <m:r>
                          <a:rPr lang="en-US" i="1">
                            <a:latin typeface="Cambria Math" panose="02040503050406030204" pitchFamily="18" charset="0"/>
                          </a:rPr>
                          <m:t>𝑠</m:t>
                        </m:r>
                      </m:sub>
                    </m:sSub>
                    <m:r>
                      <a:rPr lang="en-US" i="1">
                        <a:latin typeface="Cambria Math" panose="02040503050406030204" pitchFamily="18" charset="0"/>
                      </a:rPr>
                      <m:t>=1/2</m:t>
                    </m:r>
                  </m:oMath>
                </a14:m>
                <a:r>
                  <a:rPr lang="en-US" dirty="0"/>
                  <a:t> have the same energy. </a:t>
                </a:r>
              </a:p>
            </p:txBody>
          </p:sp>
        </mc:Choice>
        <mc:Fallback xmlns="">
          <p:sp>
            <p:nvSpPr>
              <p:cNvPr id="17" name="TextBox 16">
                <a:extLst>
                  <a:ext uri="{FF2B5EF4-FFF2-40B4-BE49-F238E27FC236}">
                    <a16:creationId xmlns:a16="http://schemas.microsoft.com/office/drawing/2014/main" id="{0A3665C0-C20B-F1EF-F562-C3AF3FAEBB78}"/>
                  </a:ext>
                </a:extLst>
              </p:cNvPr>
              <p:cNvSpPr txBox="1">
                <a:spLocks noRot="1" noChangeAspect="1" noMove="1" noResize="1" noEditPoints="1" noAdjustHandles="1" noChangeArrowheads="1" noChangeShapeType="1" noTextEdit="1"/>
              </p:cNvSpPr>
              <p:nvPr/>
            </p:nvSpPr>
            <p:spPr>
              <a:xfrm>
                <a:off x="405245" y="5756564"/>
                <a:ext cx="11668991" cy="923330"/>
              </a:xfrm>
              <a:prstGeom prst="rect">
                <a:avLst/>
              </a:prstGeom>
              <a:blipFill>
                <a:blip r:embed="rId8"/>
                <a:stretch>
                  <a:fillRect l="-435" t="-44595" b="-9459"/>
                </a:stretch>
              </a:blipFill>
            </p:spPr>
            <p:txBody>
              <a:bodyPr/>
              <a:lstStyle/>
              <a:p>
                <a:r>
                  <a:rPr lang="en-US">
                    <a:noFill/>
                  </a:rPr>
                  <a:t> </a:t>
                </a:r>
              </a:p>
            </p:txBody>
          </p:sp>
        </mc:Fallback>
      </mc:AlternateContent>
      <p:sp>
        <p:nvSpPr>
          <p:cNvPr id="18" name="Oval 17">
            <a:extLst>
              <a:ext uri="{FF2B5EF4-FFF2-40B4-BE49-F238E27FC236}">
                <a16:creationId xmlns:a16="http://schemas.microsoft.com/office/drawing/2014/main" id="{4AB80C7A-43B5-CF87-9A62-BE6A0B62E162}"/>
              </a:ext>
            </a:extLst>
          </p:cNvPr>
          <p:cNvSpPr/>
          <p:nvPr/>
        </p:nvSpPr>
        <p:spPr>
          <a:xfrm>
            <a:off x="6691745" y="3044536"/>
            <a:ext cx="322119" cy="384464"/>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Arrow Connector 19">
            <a:extLst>
              <a:ext uri="{FF2B5EF4-FFF2-40B4-BE49-F238E27FC236}">
                <a16:creationId xmlns:a16="http://schemas.microsoft.com/office/drawing/2014/main" id="{763CBBC7-9E7C-BCAA-0622-45D47F732C95}"/>
              </a:ext>
            </a:extLst>
          </p:cNvPr>
          <p:cNvCxnSpPr/>
          <p:nvPr/>
        </p:nvCxnSpPr>
        <p:spPr>
          <a:xfrm flipV="1">
            <a:off x="6937067" y="2566555"/>
            <a:ext cx="1107495" cy="5249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087109FB-B320-BC3A-5F95-71AC93FEE9F5}"/>
              </a:ext>
            </a:extLst>
          </p:cNvPr>
          <p:cNvSpPr txBox="1"/>
          <p:nvPr/>
        </p:nvSpPr>
        <p:spPr>
          <a:xfrm>
            <a:off x="8044562" y="2354531"/>
            <a:ext cx="4136069" cy="369332"/>
          </a:xfrm>
          <a:prstGeom prst="rect">
            <a:avLst/>
          </a:prstGeom>
          <a:noFill/>
        </p:spPr>
        <p:txBody>
          <a:bodyPr wrap="none" rtlCol="0">
            <a:spAutoFit/>
          </a:bodyPr>
          <a:lstStyle/>
          <a:p>
            <a:r>
              <a:rPr lang="en-US" dirty="0"/>
              <a:t>Again, we ignore QED loop effects for now</a:t>
            </a:r>
          </a:p>
        </p:txBody>
      </p:sp>
      <p:sp>
        <p:nvSpPr>
          <p:cNvPr id="3" name="Left Bracket 2">
            <a:extLst>
              <a:ext uri="{FF2B5EF4-FFF2-40B4-BE49-F238E27FC236}">
                <a16:creationId xmlns:a16="http://schemas.microsoft.com/office/drawing/2014/main" id="{0E56531A-C6DC-2E0D-971A-B465728D1F45}"/>
              </a:ext>
            </a:extLst>
          </p:cNvPr>
          <p:cNvSpPr/>
          <p:nvPr/>
        </p:nvSpPr>
        <p:spPr>
          <a:xfrm>
            <a:off x="3587750" y="1673447"/>
            <a:ext cx="164895" cy="451366"/>
          </a:xfrm>
          <a:prstGeom prst="leftBracket">
            <a:avLst/>
          </a:prstGeom>
          <a:ln w="12700">
            <a:solidFill>
              <a:schemeClr val="tx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4" name="Left Bracket 3">
            <a:extLst>
              <a:ext uri="{FF2B5EF4-FFF2-40B4-BE49-F238E27FC236}">
                <a16:creationId xmlns:a16="http://schemas.microsoft.com/office/drawing/2014/main" id="{3D226865-F44A-0974-2F7E-B79F74D099BE}"/>
              </a:ext>
            </a:extLst>
          </p:cNvPr>
          <p:cNvSpPr/>
          <p:nvPr/>
        </p:nvSpPr>
        <p:spPr>
          <a:xfrm rot="10800000">
            <a:off x="5341607" y="1678011"/>
            <a:ext cx="164895" cy="451366"/>
          </a:xfrm>
          <a:prstGeom prst="leftBracket">
            <a:avLst/>
          </a:prstGeom>
          <a:ln w="12700">
            <a:solidFill>
              <a:schemeClr val="tx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436934337"/>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24217</TotalTime>
  <Words>2097</Words>
  <Application>Microsoft Macintosh PowerPoint</Application>
  <PresentationFormat>Widescreen</PresentationFormat>
  <Paragraphs>154</Paragraphs>
  <Slides>23</Slides>
  <Notes>2</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23</vt:i4>
      </vt:variant>
    </vt:vector>
  </HeadingPairs>
  <TitlesOfParts>
    <vt:vector size="37" baseType="lpstr">
      <vt:lpstr>ACaslonPro</vt:lpstr>
      <vt:lpstr>Arial</vt:lpstr>
      <vt:lpstr>Calibri</vt:lpstr>
      <vt:lpstr>Calibri Light</vt:lpstr>
      <vt:lpstr>Cambria Math</vt:lpstr>
      <vt:lpstr>CMBX10</vt:lpstr>
      <vt:lpstr>CMMI10</vt:lpstr>
      <vt:lpstr>CMMI7</vt:lpstr>
      <vt:lpstr>CMR10</vt:lpstr>
      <vt:lpstr>CMR7</vt:lpstr>
      <vt:lpstr>CMSY10</vt:lpstr>
      <vt:lpstr>CMTI10</vt:lpstr>
      <vt:lpstr>Tahoma</vt:lpstr>
      <vt:lpstr>Office Theme</vt:lpstr>
      <vt:lpstr>PHYS4260 Quantum Mechanics II Spring 2025 </vt:lpstr>
      <vt:lpstr>Outline</vt:lpstr>
      <vt:lpstr>PowerPoint Presentation</vt:lpstr>
      <vt:lpstr>PowerPoint Presentation</vt:lpstr>
      <vt:lpstr>Weak-Field Zeeman Effect </vt:lpstr>
      <vt:lpstr>PowerPoint Presentation</vt:lpstr>
      <vt:lpstr>PowerPoint Presentation</vt:lpstr>
      <vt:lpstr>PowerPoint Presentation</vt:lpstr>
      <vt:lpstr>Strong-Field Zeeman Effect </vt:lpstr>
      <vt:lpstr>PowerPoint Presentation</vt:lpstr>
      <vt:lpstr>PowerPoint Presentation</vt:lpstr>
      <vt:lpstr>PowerPoint Presentation</vt:lpstr>
      <vt:lpstr>Intermediate-Field Zeeman Effect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PHYS4260 Quantum Mechanics II Spring 2024 </dc:title>
  <dc:creator>Marco Guzzi</dc:creator>
  <cp:lastModifiedBy>Marco Guzzi</cp:lastModifiedBy>
  <cp:revision>123</cp:revision>
  <dcterms:created xsi:type="dcterms:W3CDTF">2024-01-06T21:01:45Z</dcterms:created>
  <dcterms:modified xsi:type="dcterms:W3CDTF">2025-02-25T15:11:47Z</dcterms:modified>
</cp:coreProperties>
</file>